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2" r:id="rId3"/>
    <p:sldId id="257" r:id="rId4"/>
    <p:sldId id="258" r:id="rId5"/>
    <p:sldId id="259" r:id="rId6"/>
    <p:sldId id="262" r:id="rId7"/>
    <p:sldId id="261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8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2" d="100"/>
          <a:sy n="112" d="100"/>
        </p:scale>
        <p:origin x="7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CC124-ABAF-4D40-8E0A-8CACF837F3EB}" type="datetimeFigureOut">
              <a:rPr lang="fr-CH" smtClean="0"/>
              <a:t>04.04.2022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F2160-74D9-4E88-A985-2F90DBBA159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47664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914F1-70FE-47AC-A640-1FCB090C1C29}" type="datetimeFigureOut">
              <a:rPr lang="fr-CH" smtClean="0"/>
              <a:t>04.04.2022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48D1-39F2-4899-9032-5773EB337DA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628381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CH"/>
              <a:t>Tower Defense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B48D1-39F2-4899-9032-5773EB337DA7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890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49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295994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10885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00737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30344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7713236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884844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79790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237570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473065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495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50196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928437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893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426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4499919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470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05.04.2022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5978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908392" y="733425"/>
            <a:ext cx="3583953" cy="3500246"/>
          </a:xfrm>
        </p:spPr>
        <p:txBody>
          <a:bodyPr>
            <a:normAutofit/>
          </a:bodyPr>
          <a:lstStyle/>
          <a:p>
            <a:pPr algn="l"/>
            <a:r>
              <a:rPr lang="fr-CH" sz="3200" b="1" dirty="0"/>
              <a:t>Tower</a:t>
            </a:r>
            <a:r>
              <a:rPr lang="fr-CH" sz="3200" dirty="0"/>
              <a:t> </a:t>
            </a:r>
            <a:r>
              <a:rPr lang="fr-CH" sz="3200" b="1" dirty="0" err="1"/>
              <a:t>Defense</a:t>
            </a:r>
            <a:endParaRPr lang="fr-CH" sz="32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908392" y="4233672"/>
            <a:ext cx="3583953" cy="1502780"/>
          </a:xfrm>
        </p:spPr>
        <p:txBody>
          <a:bodyPr>
            <a:normAutofit/>
          </a:bodyPr>
          <a:lstStyle/>
          <a:p>
            <a:pPr algn="l"/>
            <a:r>
              <a:rPr lang="fr-CH" sz="2000" dirty="0"/>
              <a:t>Par Florian </a:t>
            </a:r>
            <a:r>
              <a:rPr lang="fr-CH" sz="2000" dirty="0" err="1"/>
              <a:t>Duruz</a:t>
            </a:r>
            <a:endParaRPr lang="fr-CH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760627-7F98-49F3-99E6-ED04C739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88FD4-9011-4A6F-AB39-4DE7E445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1755" r="13278" b="1"/>
          <a:stretch/>
        </p:blipFill>
        <p:spPr>
          <a:xfrm>
            <a:off x="1797811" y="1151910"/>
            <a:ext cx="4628860" cy="4584542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13794" y="6309360"/>
            <a:ext cx="667286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Florian Duruz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7678736" y="630936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 dirty="0"/>
              <a:t>05.04.2022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7A364F-776A-4279-BBAB-336C6B9E27FF}" type="slidenum">
              <a:rPr lang="fr-CH" smtClean="0"/>
              <a:pPr>
                <a:spcAft>
                  <a:spcPts val="600"/>
                </a:spcAft>
              </a:pPr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8623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29531"/>
            <a:ext cx="10515600" cy="1325563"/>
          </a:xfrm>
        </p:spPr>
        <p:txBody>
          <a:bodyPr/>
          <a:lstStyle/>
          <a:p>
            <a:r>
              <a:rPr lang="fr-CH" b="1" dirty="0"/>
              <a:t>Update Manager : Désavantage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8" y="1284562"/>
            <a:ext cx="10515600" cy="4351338"/>
          </a:xfrm>
        </p:spPr>
        <p:txBody>
          <a:bodyPr/>
          <a:lstStyle/>
          <a:p>
            <a:r>
              <a:rPr lang="fr-CH" dirty="0"/>
              <a:t>Maintenir le Buffer à jour</a:t>
            </a:r>
          </a:p>
          <a:p>
            <a:r>
              <a:rPr lang="fr-CH" dirty="0"/>
              <a:t>Gestion des modifications lié à des événements extérieurs à la classe</a:t>
            </a:r>
          </a:p>
          <a:p>
            <a:pPr marL="0" indent="0">
              <a:buNone/>
            </a:pPr>
            <a:r>
              <a:rPr lang="fr-CH" dirty="0"/>
              <a:t>(Balles tirée par les tourelles)</a:t>
            </a:r>
          </a:p>
          <a:p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S’assurer que la mise à jour se fasse APRES l’update (Job System)</a:t>
            </a: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5" y="2837777"/>
            <a:ext cx="6829425" cy="9429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79621"/>
          <a:stretch/>
        </p:blipFill>
        <p:spPr>
          <a:xfrm>
            <a:off x="2262186" y="4318167"/>
            <a:ext cx="7667625" cy="7803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72503"/>
          <a:stretch/>
        </p:blipFill>
        <p:spPr>
          <a:xfrm>
            <a:off x="2262184" y="5098485"/>
            <a:ext cx="7667625" cy="1052879"/>
          </a:xfrm>
          <a:prstGeom prst="rect">
            <a:avLst/>
          </a:prstGeom>
        </p:spPr>
      </p:pic>
      <p:sp>
        <p:nvSpPr>
          <p:cNvPr id="12" name="Espace réservé de la date 5">
            <a:extLst>
              <a:ext uri="{FF2B5EF4-FFF2-40B4-BE49-F238E27FC236}">
                <a16:creationId xmlns:a16="http://schemas.microsoft.com/office/drawing/2014/main" id="{04B9437E-D3CB-4E16-BA3D-299FE2C70725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CE0DB8B3-F97F-4676-B86C-F1A8D0E9EB7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F747A2AB-C7AC-44A5-B526-F8B5FEC93B33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821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1975" y="39369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problématique</a:t>
            </a:r>
          </a:p>
        </p:txBody>
      </p: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13A821C3-8B07-42F2-AB89-772D4536C18C}"/>
              </a:ext>
            </a:extLst>
          </p:cNvPr>
          <p:cNvGrpSpPr/>
          <p:nvPr/>
        </p:nvGrpSpPr>
        <p:grpSpPr>
          <a:xfrm rot="6973950">
            <a:off x="4075879" y="3316327"/>
            <a:ext cx="448109" cy="994711"/>
            <a:chOff x="3404801" y="3794269"/>
            <a:chExt cx="358888" cy="866925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B6D5A97-8F7E-4F93-81B5-3155B3EF3EC7}"/>
                </a:ext>
              </a:extLst>
            </p:cNvPr>
            <p:cNvSpPr/>
            <p:nvPr/>
          </p:nvSpPr>
          <p:spPr>
            <a:xfrm>
              <a:off x="3404801" y="3794269"/>
              <a:ext cx="355857" cy="630837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9E7882A-0D07-4F1C-99C8-11A1EAE6221F}"/>
                </a:ext>
              </a:extLst>
            </p:cNvPr>
            <p:cNvSpPr/>
            <p:nvPr/>
          </p:nvSpPr>
          <p:spPr>
            <a:xfrm>
              <a:off x="3407833" y="4434739"/>
              <a:ext cx="355856" cy="226455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BC1F259-93B6-4F29-83A5-605E7A329574}"/>
              </a:ext>
            </a:extLst>
          </p:cNvPr>
          <p:cNvSpPr/>
          <p:nvPr/>
        </p:nvSpPr>
        <p:spPr>
          <a:xfrm>
            <a:off x="4652632" y="3723592"/>
            <a:ext cx="1345474" cy="1332412"/>
          </a:xfrm>
          <a:prstGeom prst="rect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E308AAB9-B4E7-4138-A6E4-B2E1A07B63D0}"/>
              </a:ext>
            </a:extLst>
          </p:cNvPr>
          <p:cNvCxnSpPr/>
          <p:nvPr/>
        </p:nvCxnSpPr>
        <p:spPr>
          <a:xfrm flipH="1">
            <a:off x="5315571" y="3723591"/>
            <a:ext cx="9797" cy="133241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D6225C-2830-4CB1-BE36-4A46F66A98E1}"/>
              </a:ext>
            </a:extLst>
          </p:cNvPr>
          <p:cNvSpPr/>
          <p:nvPr/>
        </p:nvSpPr>
        <p:spPr>
          <a:xfrm>
            <a:off x="4652632" y="2889040"/>
            <a:ext cx="1345474" cy="834551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6" name="Connecteur droit 175">
            <a:extLst>
              <a:ext uri="{FF2B5EF4-FFF2-40B4-BE49-F238E27FC236}">
                <a16:creationId xmlns:a16="http://schemas.microsoft.com/office/drawing/2014/main" id="{AF4033BA-D381-4BE1-96B4-9BD62AF9D9D7}"/>
              </a:ext>
            </a:extLst>
          </p:cNvPr>
          <p:cNvCxnSpPr/>
          <p:nvPr/>
        </p:nvCxnSpPr>
        <p:spPr>
          <a:xfrm>
            <a:off x="5127024" y="3538171"/>
            <a:ext cx="38712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C0967D03-0CEF-46E0-A535-B9701F5799D7}"/>
              </a:ext>
            </a:extLst>
          </p:cNvPr>
          <p:cNvCxnSpPr/>
          <p:nvPr/>
        </p:nvCxnSpPr>
        <p:spPr>
          <a:xfrm flipV="1">
            <a:off x="5490239" y="3148033"/>
            <a:ext cx="165934" cy="9464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E4B743EA-1485-48C9-9F74-14F90BAC8C71}"/>
              </a:ext>
            </a:extLst>
          </p:cNvPr>
          <p:cNvCxnSpPr/>
          <p:nvPr/>
        </p:nvCxnSpPr>
        <p:spPr>
          <a:xfrm>
            <a:off x="5007920" y="3150557"/>
            <a:ext cx="145958" cy="95005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5FAFB83-8223-4274-9780-3D3F6B34F042}"/>
              </a:ext>
            </a:extLst>
          </p:cNvPr>
          <p:cNvSpPr/>
          <p:nvPr/>
        </p:nvSpPr>
        <p:spPr>
          <a:xfrm>
            <a:off x="4652822" y="5056004"/>
            <a:ext cx="670552" cy="425694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D2BD37F-0689-4217-8B7C-BE8BFBF48558}"/>
              </a:ext>
            </a:extLst>
          </p:cNvPr>
          <p:cNvSpPr/>
          <p:nvPr/>
        </p:nvSpPr>
        <p:spPr>
          <a:xfrm>
            <a:off x="5323375" y="5056004"/>
            <a:ext cx="674732" cy="425694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B59E2AED-FCC7-42F6-94AF-DB575CCD2DA0}"/>
              </a:ext>
            </a:extLst>
          </p:cNvPr>
          <p:cNvSpPr/>
          <p:nvPr/>
        </p:nvSpPr>
        <p:spPr>
          <a:xfrm>
            <a:off x="5514146" y="3198546"/>
            <a:ext cx="169817" cy="169817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633F80A4-A20E-457D-90C9-3804BF1F9FAA}"/>
              </a:ext>
            </a:extLst>
          </p:cNvPr>
          <p:cNvSpPr/>
          <p:nvPr/>
        </p:nvSpPr>
        <p:spPr>
          <a:xfrm>
            <a:off x="5524034" y="3259218"/>
            <a:ext cx="45719" cy="4571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10A60409-BA86-4BE3-9A87-D54E0761BBBC}"/>
              </a:ext>
            </a:extLst>
          </p:cNvPr>
          <p:cNvSpPr/>
          <p:nvPr/>
        </p:nvSpPr>
        <p:spPr>
          <a:xfrm>
            <a:off x="4951403" y="3198546"/>
            <a:ext cx="169817" cy="169817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E820842D-260F-4A82-9531-7FFCA6D80E0B}"/>
              </a:ext>
            </a:extLst>
          </p:cNvPr>
          <p:cNvSpPr/>
          <p:nvPr/>
        </p:nvSpPr>
        <p:spPr>
          <a:xfrm>
            <a:off x="4961291" y="3259218"/>
            <a:ext cx="45719" cy="4571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rganigramme : Délai 184">
            <a:extLst>
              <a:ext uri="{FF2B5EF4-FFF2-40B4-BE49-F238E27FC236}">
                <a16:creationId xmlns:a16="http://schemas.microsoft.com/office/drawing/2014/main" id="{9BCF5F39-737C-49FD-AD8E-7208D481CF26}"/>
              </a:ext>
            </a:extLst>
          </p:cNvPr>
          <p:cNvSpPr/>
          <p:nvPr/>
        </p:nvSpPr>
        <p:spPr>
          <a:xfrm rot="16200000">
            <a:off x="4996208" y="2070069"/>
            <a:ext cx="654331" cy="1385301"/>
          </a:xfrm>
          <a:prstGeom prst="flowChartDelay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6" name="Groupe 185">
            <a:extLst>
              <a:ext uri="{FF2B5EF4-FFF2-40B4-BE49-F238E27FC236}">
                <a16:creationId xmlns:a16="http://schemas.microsoft.com/office/drawing/2014/main" id="{E051512F-8AD3-400B-A770-9F1061D91D94}"/>
              </a:ext>
            </a:extLst>
          </p:cNvPr>
          <p:cNvGrpSpPr/>
          <p:nvPr/>
        </p:nvGrpSpPr>
        <p:grpSpPr>
          <a:xfrm rot="884056">
            <a:off x="3397052" y="1818642"/>
            <a:ext cx="1080633" cy="2060596"/>
            <a:chOff x="2709213" y="1766950"/>
            <a:chExt cx="1080633" cy="206059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C8E857F-F640-4AAE-A7DB-73F712CC464E}"/>
                </a:ext>
              </a:extLst>
            </p:cNvPr>
            <p:cNvSpPr/>
            <p:nvPr/>
          </p:nvSpPr>
          <p:spPr>
            <a:xfrm rot="21008106">
              <a:off x="3408875" y="2816647"/>
              <a:ext cx="95450" cy="101089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BE8C3C6C-1C18-4AEB-813B-103AA812F572}"/>
                </a:ext>
              </a:extLst>
            </p:cNvPr>
            <p:cNvSpPr/>
            <p:nvPr/>
          </p:nvSpPr>
          <p:spPr>
            <a:xfrm rot="21024899">
              <a:off x="2709213" y="1766950"/>
              <a:ext cx="1080633" cy="108302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CellSize</a:t>
              </a:r>
              <a:endParaRPr kumimoji="0" lang="fr-CH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89" name="Groupe 188">
            <a:extLst>
              <a:ext uri="{FF2B5EF4-FFF2-40B4-BE49-F238E27FC236}">
                <a16:creationId xmlns:a16="http://schemas.microsoft.com/office/drawing/2014/main" id="{C532DC47-6DBD-4156-8C9B-E99D1BDD564D}"/>
              </a:ext>
            </a:extLst>
          </p:cNvPr>
          <p:cNvGrpSpPr/>
          <p:nvPr/>
        </p:nvGrpSpPr>
        <p:grpSpPr>
          <a:xfrm>
            <a:off x="5998106" y="3741936"/>
            <a:ext cx="448109" cy="994711"/>
            <a:chOff x="3404801" y="3794269"/>
            <a:chExt cx="358888" cy="86692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D51C4BF-FCCB-40A0-BFB1-C3D1FD680E46}"/>
                </a:ext>
              </a:extLst>
            </p:cNvPr>
            <p:cNvSpPr/>
            <p:nvPr/>
          </p:nvSpPr>
          <p:spPr>
            <a:xfrm>
              <a:off x="3404801" y="3794269"/>
              <a:ext cx="355857" cy="630837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8B2DD90-975F-4F8A-938C-C23E166A9F00}"/>
                </a:ext>
              </a:extLst>
            </p:cNvPr>
            <p:cNvSpPr/>
            <p:nvPr/>
          </p:nvSpPr>
          <p:spPr>
            <a:xfrm>
              <a:off x="3407833" y="4434739"/>
              <a:ext cx="355856" cy="226455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96C2A8AF-412F-46E4-98E3-856561777302}"/>
              </a:ext>
            </a:extLst>
          </p:cNvPr>
          <p:cNvGrpSpPr/>
          <p:nvPr/>
        </p:nvGrpSpPr>
        <p:grpSpPr>
          <a:xfrm>
            <a:off x="450832" y="2857878"/>
            <a:ext cx="2658212" cy="3044358"/>
            <a:chOff x="3154195" y="2515797"/>
            <a:chExt cx="2658212" cy="3044358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1D5990B-BC75-48A2-A5D7-1F4C876C8EB5}"/>
                </a:ext>
              </a:extLst>
            </p:cNvPr>
            <p:cNvSpPr/>
            <p:nvPr/>
          </p:nvSpPr>
          <p:spPr>
            <a:xfrm rot="15729434">
              <a:off x="4960800" y="3619909"/>
              <a:ext cx="422622" cy="7491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7598C8B-908A-4CF3-9BA7-080360E99B22}"/>
                </a:ext>
              </a:extLst>
            </p:cNvPr>
            <p:cNvSpPr/>
            <p:nvPr/>
          </p:nvSpPr>
          <p:spPr>
            <a:xfrm>
              <a:off x="3576815" y="3802049"/>
              <a:ext cx="1345474" cy="133241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Triangle isocèle 194">
              <a:extLst>
                <a:ext uri="{FF2B5EF4-FFF2-40B4-BE49-F238E27FC236}">
                  <a16:creationId xmlns:a16="http://schemas.microsoft.com/office/drawing/2014/main" id="{1C448454-0E81-499D-9C21-883388358025}"/>
                </a:ext>
              </a:extLst>
            </p:cNvPr>
            <p:cNvSpPr/>
            <p:nvPr/>
          </p:nvSpPr>
          <p:spPr>
            <a:xfrm rot="10800000">
              <a:off x="3877259" y="3798206"/>
              <a:ext cx="744583" cy="591669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2D7E18BF-1CDE-4C9E-9699-128E3614EF1F}"/>
                </a:ext>
              </a:extLst>
            </p:cNvPr>
            <p:cNvCxnSpPr>
              <a:stCxn id="195" idx="3"/>
            </p:cNvCxnSpPr>
            <p:nvPr/>
          </p:nvCxnSpPr>
          <p:spPr>
            <a:xfrm flipH="1">
              <a:off x="4244653" y="3798206"/>
              <a:ext cx="4897" cy="13362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8248BA7-5CCB-4F1A-A55F-4887B54EFF67}"/>
                </a:ext>
              </a:extLst>
            </p:cNvPr>
            <p:cNvSpPr/>
            <p:nvPr/>
          </p:nvSpPr>
          <p:spPr>
            <a:xfrm>
              <a:off x="3576815" y="2967497"/>
              <a:ext cx="1345474" cy="83455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D0BA611-3EC0-4F8D-AD60-90D7ADE389FA}"/>
                </a:ext>
              </a:extLst>
            </p:cNvPr>
            <p:cNvSpPr/>
            <p:nvPr/>
          </p:nvSpPr>
          <p:spPr>
            <a:xfrm>
              <a:off x="3877259" y="3279534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17291EA-2BCC-48BC-90BB-0B4900AF31BC}"/>
                </a:ext>
              </a:extLst>
            </p:cNvPr>
            <p:cNvSpPr/>
            <p:nvPr/>
          </p:nvSpPr>
          <p:spPr>
            <a:xfrm>
              <a:off x="4399774" y="3279533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0" name="Connecteur droit 199">
              <a:extLst>
                <a:ext uri="{FF2B5EF4-FFF2-40B4-BE49-F238E27FC236}">
                  <a16:creationId xmlns:a16="http://schemas.microsoft.com/office/drawing/2014/main" id="{E2B3B9E1-93AA-489F-B687-41AFFCAEBC06}"/>
                </a:ext>
              </a:extLst>
            </p:cNvPr>
            <p:cNvCxnSpPr/>
            <p:nvPr/>
          </p:nvCxnSpPr>
          <p:spPr>
            <a:xfrm>
              <a:off x="4030747" y="3619168"/>
              <a:ext cx="43760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1" name="Connecteur droit 200">
              <a:extLst>
                <a:ext uri="{FF2B5EF4-FFF2-40B4-BE49-F238E27FC236}">
                  <a16:creationId xmlns:a16="http://schemas.microsoft.com/office/drawing/2014/main" id="{1FDD3A6A-6BD7-4227-9217-541C3A94B022}"/>
                </a:ext>
              </a:extLst>
            </p:cNvPr>
            <p:cNvCxnSpPr/>
            <p:nvPr/>
          </p:nvCxnSpPr>
          <p:spPr>
            <a:xfrm flipV="1">
              <a:off x="4405909" y="3235141"/>
              <a:ext cx="142930" cy="4421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2" name="Connecteur droit 201">
              <a:extLst>
                <a:ext uri="{FF2B5EF4-FFF2-40B4-BE49-F238E27FC236}">
                  <a16:creationId xmlns:a16="http://schemas.microsoft.com/office/drawing/2014/main" id="{5E971AD0-70FF-43A7-9BC5-57B647C44170}"/>
                </a:ext>
              </a:extLst>
            </p:cNvPr>
            <p:cNvCxnSpPr/>
            <p:nvPr/>
          </p:nvCxnSpPr>
          <p:spPr>
            <a:xfrm>
              <a:off x="3877164" y="3225986"/>
              <a:ext cx="158125" cy="399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3E9FABB5-0339-4C69-9C9C-EC740C7A2217}"/>
                </a:ext>
              </a:extLst>
            </p:cNvPr>
            <p:cNvSpPr/>
            <p:nvPr/>
          </p:nvSpPr>
          <p:spPr>
            <a:xfrm>
              <a:off x="4499030" y="334676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19C6154A-0F62-48EE-B5E0-2CDA79D0274E}"/>
                </a:ext>
              </a:extLst>
            </p:cNvPr>
            <p:cNvSpPr/>
            <p:nvPr/>
          </p:nvSpPr>
          <p:spPr>
            <a:xfrm>
              <a:off x="3970761" y="334676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5B0F7C0-3C6B-4575-A38E-A2877ED607DA}"/>
                </a:ext>
              </a:extLst>
            </p:cNvPr>
            <p:cNvSpPr/>
            <p:nvPr/>
          </p:nvSpPr>
          <p:spPr>
            <a:xfrm>
              <a:off x="3577005" y="5134461"/>
              <a:ext cx="670552" cy="42569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F6272CE-5564-4B59-8C0D-AE64A9D8A8C2}"/>
                </a:ext>
              </a:extLst>
            </p:cNvPr>
            <p:cNvSpPr/>
            <p:nvPr/>
          </p:nvSpPr>
          <p:spPr>
            <a:xfrm>
              <a:off x="4247558" y="5134461"/>
              <a:ext cx="674732" cy="42569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289B8EF3-1C34-4C82-B088-7FAC40308FAD}"/>
                </a:ext>
              </a:extLst>
            </p:cNvPr>
            <p:cNvSpPr/>
            <p:nvPr/>
          </p:nvSpPr>
          <p:spPr>
            <a:xfrm>
              <a:off x="3154195" y="3798206"/>
              <a:ext cx="422622" cy="77071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71F2BD5-D937-47C3-88E9-4CD91BB54696}"/>
                </a:ext>
              </a:extLst>
            </p:cNvPr>
            <p:cNvSpPr/>
            <p:nvPr/>
          </p:nvSpPr>
          <p:spPr>
            <a:xfrm>
              <a:off x="3154195" y="4568915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F41FF58-214B-4A40-8D3A-E31A1092562B}"/>
                </a:ext>
              </a:extLst>
            </p:cNvPr>
            <p:cNvSpPr/>
            <p:nvPr/>
          </p:nvSpPr>
          <p:spPr>
            <a:xfrm rot="15676852">
              <a:off x="5466627" y="3781337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E5D8D93-5BFB-42C7-8BB8-62EC0353F9FB}"/>
                </a:ext>
              </a:extLst>
            </p:cNvPr>
            <p:cNvSpPr/>
            <p:nvPr/>
          </p:nvSpPr>
          <p:spPr>
            <a:xfrm>
              <a:off x="3762471" y="3128679"/>
              <a:ext cx="405580" cy="40558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7927840B-2F46-4B3D-8FAD-B4F2FF111310}"/>
                </a:ext>
              </a:extLst>
            </p:cNvPr>
            <p:cNvSpPr/>
            <p:nvPr/>
          </p:nvSpPr>
          <p:spPr>
            <a:xfrm>
              <a:off x="4282839" y="3128679"/>
              <a:ext cx="405580" cy="40558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BF113A42-BB39-47E9-BE4D-5415DDB1F83C}"/>
                </a:ext>
              </a:extLst>
            </p:cNvPr>
            <p:cNvCxnSpPr>
              <a:endCxn id="211" idx="2"/>
            </p:cNvCxnSpPr>
            <p:nvPr/>
          </p:nvCxnSpPr>
          <p:spPr>
            <a:xfrm>
              <a:off x="4173036" y="3331469"/>
              <a:ext cx="10980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13" name="Connecteur droit 212">
              <a:extLst>
                <a:ext uri="{FF2B5EF4-FFF2-40B4-BE49-F238E27FC236}">
                  <a16:creationId xmlns:a16="http://schemas.microsoft.com/office/drawing/2014/main" id="{7B628241-27E4-4FA0-B8A1-44D69B86DDA0}"/>
                </a:ext>
              </a:extLst>
            </p:cNvPr>
            <p:cNvCxnSpPr>
              <a:stCxn id="197" idx="1"/>
            </p:cNvCxnSpPr>
            <p:nvPr/>
          </p:nvCxnSpPr>
          <p:spPr>
            <a:xfrm flipV="1">
              <a:off x="3576815" y="3346782"/>
              <a:ext cx="185656" cy="3799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14" name="Connecteur droit 213">
              <a:extLst>
                <a:ext uri="{FF2B5EF4-FFF2-40B4-BE49-F238E27FC236}">
                  <a16:creationId xmlns:a16="http://schemas.microsoft.com/office/drawing/2014/main" id="{E20A1E4E-D375-42B6-B4DA-60455FC7C388}"/>
                </a:ext>
              </a:extLst>
            </p:cNvPr>
            <p:cNvCxnSpPr>
              <a:endCxn id="197" idx="3"/>
            </p:cNvCxnSpPr>
            <p:nvPr/>
          </p:nvCxnSpPr>
          <p:spPr>
            <a:xfrm>
              <a:off x="4684535" y="3350465"/>
              <a:ext cx="237754" cy="3430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15" name="Organigramme : Délai 214">
              <a:extLst>
                <a:ext uri="{FF2B5EF4-FFF2-40B4-BE49-F238E27FC236}">
                  <a16:creationId xmlns:a16="http://schemas.microsoft.com/office/drawing/2014/main" id="{06A98BA7-3E55-4E4A-89C2-FBDAD5FCA11D}"/>
                </a:ext>
              </a:extLst>
            </p:cNvPr>
            <p:cNvSpPr/>
            <p:nvPr/>
          </p:nvSpPr>
          <p:spPr>
            <a:xfrm rot="16200000">
              <a:off x="3955734" y="2160796"/>
              <a:ext cx="591236" cy="1349068"/>
            </a:xfrm>
            <a:prstGeom prst="flowChartDelay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Organigramme : Délai 215">
              <a:extLst>
                <a:ext uri="{FF2B5EF4-FFF2-40B4-BE49-F238E27FC236}">
                  <a16:creationId xmlns:a16="http://schemas.microsoft.com/office/drawing/2014/main" id="{7C464D05-7815-40CF-947A-B991F0211405}"/>
                </a:ext>
              </a:extLst>
            </p:cNvPr>
            <p:cNvSpPr/>
            <p:nvPr/>
          </p:nvSpPr>
          <p:spPr>
            <a:xfrm rot="16200000">
              <a:off x="3946739" y="2584274"/>
              <a:ext cx="611555" cy="474602"/>
            </a:xfrm>
            <a:prstGeom prst="flowChartDelay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DAF7CA4F-4D96-40BC-A621-CE93E7D16634}"/>
              </a:ext>
            </a:extLst>
          </p:cNvPr>
          <p:cNvGrpSpPr/>
          <p:nvPr/>
        </p:nvGrpSpPr>
        <p:grpSpPr>
          <a:xfrm rot="576901">
            <a:off x="2223834" y="2482304"/>
            <a:ext cx="1080633" cy="2060596"/>
            <a:chOff x="2709213" y="1766950"/>
            <a:chExt cx="1080633" cy="2060596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3103DBA-6522-4857-854C-4E187171B971}"/>
                </a:ext>
              </a:extLst>
            </p:cNvPr>
            <p:cNvSpPr/>
            <p:nvPr/>
          </p:nvSpPr>
          <p:spPr>
            <a:xfrm rot="21008106">
              <a:off x="3408875" y="2816647"/>
              <a:ext cx="95450" cy="101089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E5B94B3-9153-4B54-9147-0B1A2B0276E4}"/>
                </a:ext>
              </a:extLst>
            </p:cNvPr>
            <p:cNvSpPr/>
            <p:nvPr/>
          </p:nvSpPr>
          <p:spPr>
            <a:xfrm rot="21024899">
              <a:off x="2709213" y="1766950"/>
              <a:ext cx="1080633" cy="108302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CellSize</a:t>
              </a:r>
              <a:endParaRPr kumimoji="0" lang="fr-CH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3E30AB0-C3AF-44CC-85F6-335B5D7D6026}"/>
              </a:ext>
            </a:extLst>
          </p:cNvPr>
          <p:cNvSpPr/>
          <p:nvPr/>
        </p:nvSpPr>
        <p:spPr>
          <a:xfrm>
            <a:off x="4709887" y="3791431"/>
            <a:ext cx="1251046" cy="685381"/>
          </a:xfrm>
          <a:prstGeom prst="rect">
            <a:avLst/>
          </a:prstGeom>
          <a:solidFill>
            <a:srgbClr val="70AD4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Pathfinding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7645079-B594-46BC-B319-90F24B7C4A65}"/>
              </a:ext>
            </a:extLst>
          </p:cNvPr>
          <p:cNvSpPr/>
          <p:nvPr/>
        </p:nvSpPr>
        <p:spPr>
          <a:xfrm>
            <a:off x="955005" y="4152051"/>
            <a:ext cx="1177466" cy="68538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Obstacles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45511BC-89FA-40CD-B0BA-42AA8BC3D1C3}"/>
              </a:ext>
            </a:extLst>
          </p:cNvPr>
          <p:cNvGrpSpPr/>
          <p:nvPr/>
        </p:nvGrpSpPr>
        <p:grpSpPr>
          <a:xfrm>
            <a:off x="14254673" y="1751817"/>
            <a:ext cx="2758212" cy="3487709"/>
            <a:chOff x="8518874" y="1791222"/>
            <a:chExt cx="2758212" cy="3487709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D09D2D6-B8E1-4201-84D2-0A1AFF619BEF}"/>
                </a:ext>
              </a:extLst>
            </p:cNvPr>
            <p:cNvSpPr/>
            <p:nvPr/>
          </p:nvSpPr>
          <p:spPr>
            <a:xfrm rot="806637">
              <a:off x="8798951" y="2827961"/>
              <a:ext cx="95450" cy="101089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EA1768B-A2BB-401A-A54B-310F7E43934D}"/>
                </a:ext>
              </a:extLst>
            </p:cNvPr>
            <p:cNvSpPr/>
            <p:nvPr/>
          </p:nvSpPr>
          <p:spPr>
            <a:xfrm rot="6220825">
              <a:off x="9069392" y="3245712"/>
              <a:ext cx="422622" cy="770710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926BF4BD-3463-4C3A-AB04-210FCCB5B3D6}"/>
                </a:ext>
              </a:extLst>
            </p:cNvPr>
            <p:cNvSpPr/>
            <p:nvPr/>
          </p:nvSpPr>
          <p:spPr>
            <a:xfrm>
              <a:off x="9508992" y="3520825"/>
              <a:ext cx="1345474" cy="1332412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Triangle isocèle 224">
              <a:extLst>
                <a:ext uri="{FF2B5EF4-FFF2-40B4-BE49-F238E27FC236}">
                  <a16:creationId xmlns:a16="http://schemas.microsoft.com/office/drawing/2014/main" id="{2783AE4D-92B1-4ECE-B1DD-7C8F9BF032A6}"/>
                </a:ext>
              </a:extLst>
            </p:cNvPr>
            <p:cNvSpPr/>
            <p:nvPr/>
          </p:nvSpPr>
          <p:spPr>
            <a:xfrm rot="10800000">
              <a:off x="9805268" y="3520824"/>
              <a:ext cx="748752" cy="555312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Losange 225">
              <a:extLst>
                <a:ext uri="{FF2B5EF4-FFF2-40B4-BE49-F238E27FC236}">
                  <a16:creationId xmlns:a16="http://schemas.microsoft.com/office/drawing/2014/main" id="{60B8818B-3936-431D-8DDD-ADB144990860}"/>
                </a:ext>
              </a:extLst>
            </p:cNvPr>
            <p:cNvSpPr/>
            <p:nvPr/>
          </p:nvSpPr>
          <p:spPr>
            <a:xfrm>
              <a:off x="10057631" y="3520824"/>
              <a:ext cx="235132" cy="352697"/>
            </a:xfrm>
            <a:prstGeom prst="diamond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7" name="Connecteur droit 226">
              <a:extLst>
                <a:ext uri="{FF2B5EF4-FFF2-40B4-BE49-F238E27FC236}">
                  <a16:creationId xmlns:a16="http://schemas.microsoft.com/office/drawing/2014/main" id="{11702EE6-7EA1-4CE7-BAFF-AFD305F69AEE}"/>
                </a:ext>
              </a:extLst>
            </p:cNvPr>
            <p:cNvCxnSpPr/>
            <p:nvPr/>
          </p:nvCxnSpPr>
          <p:spPr>
            <a:xfrm>
              <a:off x="10171931" y="3873521"/>
              <a:ext cx="0" cy="97971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A64C7782-A940-4216-ADF4-C4D833F2F144}"/>
                </a:ext>
              </a:extLst>
            </p:cNvPr>
            <p:cNvSpPr/>
            <p:nvPr/>
          </p:nvSpPr>
          <p:spPr>
            <a:xfrm>
              <a:off x="9508992" y="2686273"/>
              <a:ext cx="1345474" cy="83455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7F09A464-DB7A-4F36-80C5-D750E85C2148}"/>
                </a:ext>
              </a:extLst>
            </p:cNvPr>
            <p:cNvSpPr/>
            <p:nvPr/>
          </p:nvSpPr>
          <p:spPr>
            <a:xfrm>
              <a:off x="9809436" y="2998310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35BDFFB3-34E2-4D4C-B840-D03A946154CD}"/>
                </a:ext>
              </a:extLst>
            </p:cNvPr>
            <p:cNvSpPr/>
            <p:nvPr/>
          </p:nvSpPr>
          <p:spPr>
            <a:xfrm>
              <a:off x="10331951" y="2998309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1" name="Connecteur droit 230">
              <a:extLst>
                <a:ext uri="{FF2B5EF4-FFF2-40B4-BE49-F238E27FC236}">
                  <a16:creationId xmlns:a16="http://schemas.microsoft.com/office/drawing/2014/main" id="{21AB328C-6E72-41E3-80AF-56770F3A165C}"/>
                </a:ext>
              </a:extLst>
            </p:cNvPr>
            <p:cNvCxnSpPr/>
            <p:nvPr/>
          </p:nvCxnSpPr>
          <p:spPr>
            <a:xfrm>
              <a:off x="9962924" y="3337944"/>
              <a:ext cx="43760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B1C2A0EB-5C98-428E-B858-46A1859F6C5E}"/>
                </a:ext>
              </a:extLst>
            </p:cNvPr>
            <p:cNvSpPr/>
            <p:nvPr/>
          </p:nvSpPr>
          <p:spPr>
            <a:xfrm>
              <a:off x="10354812" y="3057829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A0EBC55C-42B5-4D63-8C11-69BAD6961B84}"/>
                </a:ext>
              </a:extLst>
            </p:cNvPr>
            <p:cNvSpPr/>
            <p:nvPr/>
          </p:nvSpPr>
          <p:spPr>
            <a:xfrm>
              <a:off x="9844458" y="3057829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FABD6E5-1364-40DC-ACCC-98C4C0686907}"/>
                </a:ext>
              </a:extLst>
            </p:cNvPr>
            <p:cNvSpPr/>
            <p:nvPr/>
          </p:nvSpPr>
          <p:spPr>
            <a:xfrm>
              <a:off x="9509182" y="4853237"/>
              <a:ext cx="670552" cy="425694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6B45C07-3C47-4555-AB98-AA0B8CBFBFA4}"/>
                </a:ext>
              </a:extLst>
            </p:cNvPr>
            <p:cNvSpPr/>
            <p:nvPr/>
          </p:nvSpPr>
          <p:spPr>
            <a:xfrm>
              <a:off x="10179735" y="4853237"/>
              <a:ext cx="674732" cy="425694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128C843-D12C-4F74-B394-896D24BC7247}"/>
                </a:ext>
              </a:extLst>
            </p:cNvPr>
            <p:cNvSpPr/>
            <p:nvPr/>
          </p:nvSpPr>
          <p:spPr>
            <a:xfrm>
              <a:off x="10854464" y="3538499"/>
              <a:ext cx="422622" cy="749192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7AD3E1B-8D0B-44D8-9C44-38A7451ACBF0}"/>
                </a:ext>
              </a:extLst>
            </p:cNvPr>
            <p:cNvSpPr/>
            <p:nvPr/>
          </p:nvSpPr>
          <p:spPr>
            <a:xfrm rot="17048188">
              <a:off x="8558214" y="3369683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670FCA6-32FB-4532-8AD5-B5518186843A}"/>
                </a:ext>
              </a:extLst>
            </p:cNvPr>
            <p:cNvSpPr/>
            <p:nvPr/>
          </p:nvSpPr>
          <p:spPr>
            <a:xfrm>
              <a:off x="10854466" y="4287690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7FA5DD2-B2B9-496F-ACF7-D6F42DC24837}"/>
                </a:ext>
              </a:extLst>
            </p:cNvPr>
            <p:cNvSpPr/>
            <p:nvPr/>
          </p:nvSpPr>
          <p:spPr>
            <a:xfrm rot="823430">
              <a:off x="8518874" y="1791222"/>
              <a:ext cx="1129834" cy="108302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obstacles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Pathfinding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240" name="Organigramme : Délai 239">
              <a:extLst>
                <a:ext uri="{FF2B5EF4-FFF2-40B4-BE49-F238E27FC236}">
                  <a16:creationId xmlns:a16="http://schemas.microsoft.com/office/drawing/2014/main" id="{762E3871-C294-44B0-8AAE-38D8285F9E35}"/>
                </a:ext>
              </a:extLst>
            </p:cNvPr>
            <p:cNvSpPr/>
            <p:nvPr/>
          </p:nvSpPr>
          <p:spPr>
            <a:xfrm rot="16200000">
              <a:off x="9854920" y="2943161"/>
              <a:ext cx="70514" cy="169818"/>
            </a:xfrm>
            <a:prstGeom prst="flowChartDelay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Organigramme : Délai 240">
              <a:extLst>
                <a:ext uri="{FF2B5EF4-FFF2-40B4-BE49-F238E27FC236}">
                  <a16:creationId xmlns:a16="http://schemas.microsoft.com/office/drawing/2014/main" id="{CE22F778-F66F-4173-9EA8-0C621E51A972}"/>
                </a:ext>
              </a:extLst>
            </p:cNvPr>
            <p:cNvSpPr/>
            <p:nvPr/>
          </p:nvSpPr>
          <p:spPr>
            <a:xfrm rot="16200000">
              <a:off x="10381602" y="2948126"/>
              <a:ext cx="70514" cy="169818"/>
            </a:xfrm>
            <a:prstGeom prst="flowChartDelay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56C211A-7BD4-4D5C-9DCF-2F2F6869775C}"/>
                </a:ext>
              </a:extLst>
            </p:cNvPr>
            <p:cNvSpPr/>
            <p:nvPr/>
          </p:nvSpPr>
          <p:spPr>
            <a:xfrm>
              <a:off x="9590911" y="4068157"/>
              <a:ext cx="1177466" cy="685381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Entités</a:t>
              </a:r>
            </a:p>
          </p:txBody>
        </p:sp>
      </p:grpSp>
      <p:sp>
        <p:nvSpPr>
          <p:cNvPr id="243" name="Espace réservé de la date 5">
            <a:extLst>
              <a:ext uri="{FF2B5EF4-FFF2-40B4-BE49-F238E27FC236}">
                <a16:creationId xmlns:a16="http://schemas.microsoft.com/office/drawing/2014/main" id="{ECB89150-59E0-41CB-B848-7F4FF846936E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244" name="Espace réservé du pied de page 6">
            <a:extLst>
              <a:ext uri="{FF2B5EF4-FFF2-40B4-BE49-F238E27FC236}">
                <a16:creationId xmlns:a16="http://schemas.microsoft.com/office/drawing/2014/main" id="{1C9E94CD-FB26-4F66-8818-3DBDA297D320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45" name="Espace réservé du numéro de diapositive 7">
            <a:extLst>
              <a:ext uri="{FF2B5EF4-FFF2-40B4-BE49-F238E27FC236}">
                <a16:creationId xmlns:a16="http://schemas.microsoft.com/office/drawing/2014/main" id="{D001C0AF-40C6-4088-A0E8-367ACFFA5F21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862 0.0007 C -0.5638 -0.01342 -0.54622 -0.02338 -0.52877 -0.02338 C -0.5112 -0.02338 -0.49622 -0.01342 -0.49127 0.0007 C -0.48385 -0.01342 -0.46888 -0.02338 -0.45143 -0.02338 C -0.43385 -0.02338 -0.41888 -0.01342 -0.41393 0.0007 C -0.40651 -0.01342 -0.39153 -0.02338 -0.37396 -0.02338 C -0.35651 -0.02338 -0.33893 -0.01342 -0.33411 0.0007 C -0.32916 -0.01342 -0.31419 -0.02338 -0.29414 -0.02338 C -0.27916 -0.02338 -0.26159 -0.01342 -0.25664 0.0007 C -0.25182 -0.01342 -0.23424 -0.02338 -0.2168 -0.02338 C -0.19922 -0.02338 -0.18424 -0.01342 -0.1793 0.0007 C -0.17187 -0.01342 -0.1569 -0.02338 -0.13945 -0.02338 C -0.12187 -0.02338 -0.1069 -0.01342 -0.09948 0.0007 C -0.09453 -0.01342 -0.07956 -0.02338 -0.06198 -0.02338 C -0.04453 -0.02338 -0.02695 -0.01342 -0.02213 0.0007 C -0.01719 -0.01342 -0.00221 -0.02338 0.01784 -0.02338 C 0.03542 -0.02338 0.05039 -0.01342 0.05534 0.0007 " pathEditMode="relative" rAng="0" ptsTypes="AAAAAAAAAAAAAAAAA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98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90115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Besoins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4444" y="1147545"/>
            <a:ext cx="10353762" cy="3695136"/>
          </a:xfrm>
        </p:spPr>
        <p:txBody>
          <a:bodyPr/>
          <a:lstStyle/>
          <a:p>
            <a:r>
              <a:rPr lang="fr-CH" dirty="0"/>
              <a:t>Standardiser</a:t>
            </a:r>
          </a:p>
          <a:p>
            <a:r>
              <a:rPr lang="fr-CH" dirty="0"/>
              <a:t>Permettre la comparaison de grille de taille différentes</a:t>
            </a:r>
          </a:p>
          <a:p>
            <a:r>
              <a:rPr lang="fr-CH" dirty="0"/>
              <a:t>Centraliser les ressources communes</a:t>
            </a:r>
          </a:p>
          <a:p>
            <a:r>
              <a:rPr lang="fr-CH" dirty="0"/>
              <a:t>Faciliter la communication d’événement entre les grilles</a:t>
            </a:r>
          </a:p>
          <a:p>
            <a:r>
              <a:rPr lang="fr-CH" dirty="0"/>
              <a:t>Permettre de subdiviser la grille en </a:t>
            </a:r>
            <a:r>
              <a:rPr lang="fr-CH" dirty="0" err="1"/>
              <a:t>chunk</a:t>
            </a:r>
            <a:r>
              <a:rPr lang="fr-CH" dirty="0"/>
              <a:t> afin de cibler les modifications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079ECE5B-B8F8-4D35-B101-1757EADF0667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3B1B3FF8-5F50-499B-8884-52ED5C77EEAE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301976B9-58F0-4A4E-A220-11E32040CFAC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12</a:t>
            </a:fld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58B54BF-3A6A-45CF-A036-77947B99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4033056"/>
            <a:ext cx="4133850" cy="8096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7A7DE1-D3CE-430D-B74F-ACEAA101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5095306"/>
            <a:ext cx="86201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En Cours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/>
              <a:t>Dépendances multiples (Attacher plusieurs systèmes à une grille)</a:t>
            </a:r>
          </a:p>
          <a:p>
            <a:r>
              <a:rPr lang="fr-CH" dirty="0" err="1"/>
              <a:t>Grid</a:t>
            </a:r>
            <a:r>
              <a:rPr lang="fr-CH" dirty="0"/>
              <a:t> Système</a:t>
            </a:r>
          </a:p>
          <a:p>
            <a:r>
              <a:rPr lang="fr-CH" dirty="0"/>
              <a:t>Comparaison avec un grille plus grande</a:t>
            </a:r>
          </a:p>
          <a:p>
            <a:pPr lvl="1"/>
            <a:r>
              <a:rPr lang="fr-CH" dirty="0"/>
              <a:t>Attente différente en fonction du type</a:t>
            </a:r>
          </a:p>
          <a:p>
            <a:pPr lvl="1"/>
            <a:r>
              <a:rPr lang="fr-CH" dirty="0"/>
              <a:t>Calcul différent (attention aux doublon)</a:t>
            </a:r>
          </a:p>
          <a:p>
            <a:pPr lvl="1"/>
            <a:r>
              <a:rPr lang="fr-CH" dirty="0"/>
              <a:t>Plusieurs attentes possibles pour un même type (exemple </a:t>
            </a:r>
            <a:r>
              <a:rPr lang="fr-CH" dirty="0" err="1"/>
              <a:t>bool</a:t>
            </a:r>
            <a:r>
              <a:rPr lang="fr-CH" dirty="0"/>
              <a:t>)</a:t>
            </a:r>
          </a:p>
          <a:p>
            <a:pPr lvl="1"/>
            <a:endParaRPr lang="fr-CH" dirty="0"/>
          </a:p>
          <a:p>
            <a:r>
              <a:rPr lang="fr-CH" dirty="0"/>
              <a:t>Subdivision en </a:t>
            </a:r>
            <a:r>
              <a:rPr lang="fr-CH" dirty="0" err="1"/>
              <a:t>Chunks</a:t>
            </a:r>
            <a:endParaRPr lang="fr-CH" dirty="0"/>
          </a:p>
          <a:p>
            <a:pPr marL="457200" lvl="1" indent="0">
              <a:buNone/>
            </a:pPr>
            <a:endParaRPr lang="fr-CH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2FB5C2F1-4CB8-4F4C-AEF9-5524CA7E468C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3E7FA922-C634-43D1-A826-59E3057B2504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50B45919-E8C3-4A0D-A558-1E0F31074756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942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S’adapter à une grille plus petite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516798"/>
              </p:ext>
            </p:extLst>
          </p:nvPr>
        </p:nvGraphicFramePr>
        <p:xfrm>
          <a:off x="3313777" y="2862627"/>
          <a:ext cx="2324937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9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</a:tblGrid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61005"/>
              </p:ext>
            </p:extLst>
          </p:nvPr>
        </p:nvGraphicFramePr>
        <p:xfrm>
          <a:off x="9061764" y="2871727"/>
          <a:ext cx="2324937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9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</a:tblGrid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33218"/>
              </p:ext>
            </p:extLst>
          </p:nvPr>
        </p:nvGraphicFramePr>
        <p:xfrm>
          <a:off x="9061764" y="4019121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53769"/>
              </p:ext>
            </p:extLst>
          </p:nvPr>
        </p:nvGraphicFramePr>
        <p:xfrm>
          <a:off x="9647918" y="4019121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45254"/>
              </p:ext>
            </p:extLst>
          </p:nvPr>
        </p:nvGraphicFramePr>
        <p:xfrm>
          <a:off x="9061764" y="4595017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544063"/>
              </p:ext>
            </p:extLst>
          </p:nvPr>
        </p:nvGraphicFramePr>
        <p:xfrm>
          <a:off x="9647918" y="4595017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sp>
        <p:nvSpPr>
          <p:cNvPr id="14" name="Flèche droite 13"/>
          <p:cNvSpPr/>
          <p:nvPr/>
        </p:nvSpPr>
        <p:spPr>
          <a:xfrm>
            <a:off x="5826625" y="3914059"/>
            <a:ext cx="591134" cy="5476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31606"/>
              </p:ext>
            </p:extLst>
          </p:nvPr>
        </p:nvGraphicFramePr>
        <p:xfrm>
          <a:off x="838200" y="2867025"/>
          <a:ext cx="2266864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5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18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24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16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8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454490"/>
              </p:ext>
            </p:extLst>
          </p:nvPr>
        </p:nvGraphicFramePr>
        <p:xfrm>
          <a:off x="6619511" y="2871727"/>
          <a:ext cx="2266864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5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18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24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16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8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30" name="Cadre 29"/>
          <p:cNvSpPr/>
          <p:nvPr/>
        </p:nvSpPr>
        <p:spPr>
          <a:xfrm>
            <a:off x="682295" y="2693989"/>
            <a:ext cx="5117170" cy="2659060"/>
          </a:xfrm>
          <a:prstGeom prst="frame">
            <a:avLst>
              <a:gd name="adj1" fmla="val 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32" name="Cadre 31"/>
          <p:cNvSpPr/>
          <p:nvPr/>
        </p:nvSpPr>
        <p:spPr>
          <a:xfrm>
            <a:off x="6444920" y="2693989"/>
            <a:ext cx="5117170" cy="2659060"/>
          </a:xfrm>
          <a:prstGeom prst="frame">
            <a:avLst>
              <a:gd name="adj1" fmla="val 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7" name="Espace réservé de la date 5">
            <a:extLst>
              <a:ext uri="{FF2B5EF4-FFF2-40B4-BE49-F238E27FC236}">
                <a16:creationId xmlns:a16="http://schemas.microsoft.com/office/drawing/2014/main" id="{6837C60C-CB05-4079-8DF0-6A29EB7AC6A0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8" name="Espace réservé du pied de page 6">
            <a:extLst>
              <a:ext uri="{FF2B5EF4-FFF2-40B4-BE49-F238E27FC236}">
                <a16:creationId xmlns:a16="http://schemas.microsoft.com/office/drawing/2014/main" id="{591A4CCB-784F-4612-B87C-FBAFFD784FAF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9" name="Espace réservé du numéro de diapositive 7">
            <a:extLst>
              <a:ext uri="{FF2B5EF4-FFF2-40B4-BE49-F238E27FC236}">
                <a16:creationId xmlns:a16="http://schemas.microsoft.com/office/drawing/2014/main" id="{282DA54D-EEBA-4BE1-9A61-CD67C2E1907D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21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37353"/>
            <a:ext cx="10353761" cy="1326321"/>
          </a:xfrm>
        </p:spPr>
        <p:txBody>
          <a:bodyPr/>
          <a:lstStyle/>
          <a:p>
            <a:r>
              <a:rPr lang="fr-CH" b="1" dirty="0"/>
              <a:t>S’adapter à une grille plus grande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77284"/>
              </p:ext>
            </p:extLst>
          </p:nvPr>
        </p:nvGraphicFramePr>
        <p:xfrm>
          <a:off x="3545276" y="2583541"/>
          <a:ext cx="2324937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9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</a:tblGrid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1/0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1/0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1/0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</a:tbl>
          </a:graphicData>
        </a:graphic>
      </p:graphicFrame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81420"/>
              </p:ext>
            </p:extLst>
          </p:nvPr>
        </p:nvGraphicFramePr>
        <p:xfrm>
          <a:off x="1069699" y="2587939"/>
          <a:ext cx="2266864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5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30" name="Cadre 29"/>
          <p:cNvSpPr/>
          <p:nvPr/>
        </p:nvSpPr>
        <p:spPr>
          <a:xfrm>
            <a:off x="913794" y="2414903"/>
            <a:ext cx="5117170" cy="2659060"/>
          </a:xfrm>
          <a:prstGeom prst="frame">
            <a:avLst>
              <a:gd name="adj1" fmla="val 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7" name="Cadre 16"/>
          <p:cNvSpPr/>
          <p:nvPr/>
        </p:nvSpPr>
        <p:spPr>
          <a:xfrm>
            <a:off x="1069698" y="4309314"/>
            <a:ext cx="572329" cy="577811"/>
          </a:xfrm>
          <a:prstGeom prst="frame">
            <a:avLst>
              <a:gd name="adj1" fmla="val 10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8" name="Cadre 17"/>
          <p:cNvSpPr/>
          <p:nvPr/>
        </p:nvSpPr>
        <p:spPr>
          <a:xfrm>
            <a:off x="3545276" y="4309314"/>
            <a:ext cx="583863" cy="577812"/>
          </a:xfrm>
          <a:prstGeom prst="frame">
            <a:avLst>
              <a:gd name="adj1" fmla="val 10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72826"/>
              </p:ext>
            </p:extLst>
          </p:nvPr>
        </p:nvGraphicFramePr>
        <p:xfrm>
          <a:off x="6746875" y="2277538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9301508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9484007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7639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876331"/>
                  </a:ext>
                </a:extLst>
              </a:tr>
            </a:tbl>
          </a:graphicData>
        </a:graphic>
      </p:graphicFrame>
      <p:sp>
        <p:nvSpPr>
          <p:cNvPr id="8" name="Flèche vers le haut 7"/>
          <p:cNvSpPr/>
          <p:nvPr/>
        </p:nvSpPr>
        <p:spPr>
          <a:xfrm>
            <a:off x="6942570" y="2446176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Flèche vers le haut 20"/>
          <p:cNvSpPr/>
          <p:nvPr/>
        </p:nvSpPr>
        <p:spPr>
          <a:xfrm rot="2700000">
            <a:off x="7659516" y="2446175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èche vers le haut 21"/>
          <p:cNvSpPr/>
          <p:nvPr/>
        </p:nvSpPr>
        <p:spPr>
          <a:xfrm rot="4500000">
            <a:off x="7659516" y="3129830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Flèche vers le haut 22"/>
          <p:cNvSpPr/>
          <p:nvPr/>
        </p:nvSpPr>
        <p:spPr>
          <a:xfrm rot="5400000">
            <a:off x="6942570" y="3129830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vers le haut 23"/>
          <p:cNvSpPr/>
          <p:nvPr/>
        </p:nvSpPr>
        <p:spPr>
          <a:xfrm rot="5400000">
            <a:off x="8679286" y="2588998"/>
            <a:ext cx="360000" cy="81707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 18"/>
          <p:cNvSpPr/>
          <p:nvPr/>
        </p:nvSpPr>
        <p:spPr>
          <a:xfrm>
            <a:off x="9677400" y="2277537"/>
            <a:ext cx="1095375" cy="1440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9600" dirty="0"/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46875" y="1784766"/>
            <a:ext cx="1440000" cy="445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2000" b="1" dirty="0"/>
              <a:t>Vector3</a:t>
            </a:r>
          </a:p>
        </p:txBody>
      </p:sp>
      <p:graphicFrame>
        <p:nvGraphicFramePr>
          <p:cNvPr id="27" name="Tableau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286219"/>
              </p:ext>
            </p:extLst>
          </p:nvPr>
        </p:nvGraphicFramePr>
        <p:xfrm>
          <a:off x="6746875" y="4533964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9301508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9484007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7639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4.3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876331"/>
                  </a:ext>
                </a:extLst>
              </a:tr>
            </a:tbl>
          </a:graphicData>
        </a:graphic>
      </p:graphicFrame>
      <p:sp>
        <p:nvSpPr>
          <p:cNvPr id="34" name="Flèche vers le haut 33"/>
          <p:cNvSpPr/>
          <p:nvPr/>
        </p:nvSpPr>
        <p:spPr>
          <a:xfrm rot="5400000">
            <a:off x="8679286" y="4845424"/>
            <a:ext cx="360000" cy="81707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Rectangle 34"/>
          <p:cNvSpPr/>
          <p:nvPr/>
        </p:nvSpPr>
        <p:spPr>
          <a:xfrm>
            <a:off x="9439276" y="4533963"/>
            <a:ext cx="2343150" cy="1440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2000" dirty="0"/>
              <a:t>1.4 + 2.7 + 4.3 + 0.6 ?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746875" y="4041192"/>
            <a:ext cx="1440000" cy="445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2000" b="1" dirty="0" err="1"/>
              <a:t>float</a:t>
            </a:r>
            <a:endParaRPr lang="fr-CH" sz="2000" b="1" dirty="0"/>
          </a:p>
        </p:txBody>
      </p:sp>
      <p:sp>
        <p:nvSpPr>
          <p:cNvPr id="25" name="Espace réservé de la date 5">
            <a:extLst>
              <a:ext uri="{FF2B5EF4-FFF2-40B4-BE49-F238E27FC236}">
                <a16:creationId xmlns:a16="http://schemas.microsoft.com/office/drawing/2014/main" id="{73B83E49-3EB9-4C6D-8DE9-8462793B10F6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28" name="Espace réservé du pied de page 6">
            <a:extLst>
              <a:ext uri="{FF2B5EF4-FFF2-40B4-BE49-F238E27FC236}">
                <a16:creationId xmlns:a16="http://schemas.microsoft.com/office/drawing/2014/main" id="{6FF403A7-628F-4945-A500-B54D1EF481AB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9" name="Espace réservé du numéro de diapositive 7">
            <a:extLst>
              <a:ext uri="{FF2B5EF4-FFF2-40B4-BE49-F238E27FC236}">
                <a16:creationId xmlns:a16="http://schemas.microsoft.com/office/drawing/2014/main" id="{FFB7F061-B3A3-40F5-A28C-3D8E4127E8E4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878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24" grpId="0" animBg="1"/>
      <p:bldP spid="19" grpId="0" animBg="1"/>
      <p:bldP spid="26" grpId="0" animBg="1"/>
      <p:bldP spid="34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92904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Division en </a:t>
            </a:r>
            <a:r>
              <a:rPr lang="fr-CH" b="1" dirty="0" err="1"/>
              <a:t>Chunk</a:t>
            </a:r>
            <a:endParaRPr lang="fr-CH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690687"/>
            <a:ext cx="3748087" cy="3748087"/>
          </a:xfrm>
          <a:prstGeom prst="rect">
            <a:avLst/>
          </a:prstGeom>
        </p:spPr>
      </p:pic>
      <p:sp>
        <p:nvSpPr>
          <p:cNvPr id="8" name="Espace réservé de la date 5">
            <a:extLst>
              <a:ext uri="{FF2B5EF4-FFF2-40B4-BE49-F238E27FC236}">
                <a16:creationId xmlns:a16="http://schemas.microsoft.com/office/drawing/2014/main" id="{1173042D-50D8-4A45-9B86-67196757D4D0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9" name="Espace réservé du pied de page 6">
            <a:extLst>
              <a:ext uri="{FF2B5EF4-FFF2-40B4-BE49-F238E27FC236}">
                <a16:creationId xmlns:a16="http://schemas.microsoft.com/office/drawing/2014/main" id="{7A7211DC-D8D8-49AA-A465-BF40D64DA26C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4DBDA98F-5B48-4CE3-BC97-172FC600FA4F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16</a:t>
            </a:fld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DE6C8E-A71B-4B65-BD4A-1B663504A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84" b="-11732"/>
          <a:stretch/>
        </p:blipFill>
        <p:spPr>
          <a:xfrm>
            <a:off x="913794" y="5757046"/>
            <a:ext cx="5012444" cy="4469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8E8680-FBC0-4844-BB7F-2F33CC71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38" y="1690566"/>
            <a:ext cx="5676900" cy="3648075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C09CCE0-8B1A-48AC-861E-0B404D9A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239" y="5338640"/>
            <a:ext cx="5676900" cy="3651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CH" dirty="0"/>
              <a:t>Source : https://www.jdxdev.com/blog/2020/05/03/flowfields/ </a:t>
            </a:r>
          </a:p>
          <a:p>
            <a:pPr marL="457200" lvl="1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943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rès coloré, jouet, boîte, orange&#10;&#10;Description générée automatiquement">
            <a:extLst>
              <a:ext uri="{FF2B5EF4-FFF2-40B4-BE49-F238E27FC236}">
                <a16:creationId xmlns:a16="http://schemas.microsoft.com/office/drawing/2014/main" id="{A8A32BF4-929F-419D-8B0A-C35774A85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" b="40294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30FC83-10BC-42D1-B976-722D43D5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Object Pooling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9E483D9A-926D-41BC-8DAE-A93D6274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Duruz</a:t>
            </a:r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24F3F981-64D8-4B07-A01E-F92613B2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05.04.2022</a:t>
            </a:r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98280B94-F095-4934-AB93-E01CB1649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8FB0F-ED38-4DA5-8A82-026E88FB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4257"/>
            <a:ext cx="10353761" cy="1326321"/>
          </a:xfrm>
        </p:spPr>
        <p:txBody>
          <a:bodyPr/>
          <a:lstStyle/>
          <a:p>
            <a:r>
              <a:rPr lang="fr-FR" dirty="0"/>
              <a:t>Concept Général et Applications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109B11-4A4D-43CB-8F83-34B0CF82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98618"/>
            <a:ext cx="2743200" cy="365125"/>
          </a:xfrm>
        </p:spPr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C0A98E-2606-4658-857F-5A1C04C5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398618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95386-36B8-41AB-8CA1-FA68B622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98618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18</a:t>
            </a:fld>
            <a:endParaRPr lang="fr-CH"/>
          </a:p>
        </p:txBody>
      </p:sp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D3A80DE-9114-4A1F-833B-7A6ADD22B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79" y="1375725"/>
            <a:ext cx="2115098" cy="21150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016D15E0-2950-46AE-9A09-B346F2CB2E65}"/>
              </a:ext>
            </a:extLst>
          </p:cNvPr>
          <p:cNvSpPr/>
          <p:nvPr/>
        </p:nvSpPr>
        <p:spPr>
          <a:xfrm>
            <a:off x="6488722" y="1705685"/>
            <a:ext cx="587340" cy="5873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égende : flèche vers le haut 10">
            <a:extLst>
              <a:ext uri="{FF2B5EF4-FFF2-40B4-BE49-F238E27FC236}">
                <a16:creationId xmlns:a16="http://schemas.microsoft.com/office/drawing/2014/main" id="{253CD3C9-222F-44B8-B12E-D93E4875ECA6}"/>
              </a:ext>
            </a:extLst>
          </p:cNvPr>
          <p:cNvSpPr/>
          <p:nvPr/>
        </p:nvSpPr>
        <p:spPr>
          <a:xfrm>
            <a:off x="5949879" y="2433274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Instance</a:t>
            </a:r>
            <a:endParaRPr lang="en-GB" dirty="0"/>
          </a:p>
        </p:txBody>
      </p:sp>
      <p:sp>
        <p:nvSpPr>
          <p:cNvPr id="12" name="Explosion : 14 points 11">
            <a:extLst>
              <a:ext uri="{FF2B5EF4-FFF2-40B4-BE49-F238E27FC236}">
                <a16:creationId xmlns:a16="http://schemas.microsoft.com/office/drawing/2014/main" id="{925D9A70-2B3A-488A-AC98-2B358F4CDB72}"/>
              </a:ext>
            </a:extLst>
          </p:cNvPr>
          <p:cNvSpPr/>
          <p:nvPr/>
        </p:nvSpPr>
        <p:spPr>
          <a:xfrm>
            <a:off x="8863431" y="1404405"/>
            <a:ext cx="1325703" cy="1325703"/>
          </a:xfrm>
          <a:prstGeom prst="irregularSeal2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égende : flèche vers le haut 12">
            <a:extLst>
              <a:ext uri="{FF2B5EF4-FFF2-40B4-BE49-F238E27FC236}">
                <a16:creationId xmlns:a16="http://schemas.microsoft.com/office/drawing/2014/main" id="{45AA8972-D245-42BE-A4CF-A3601C72F3FB}"/>
              </a:ext>
            </a:extLst>
          </p:cNvPr>
          <p:cNvSpPr/>
          <p:nvPr/>
        </p:nvSpPr>
        <p:spPr>
          <a:xfrm>
            <a:off x="8693769" y="2433274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Destroy()</a:t>
            </a:r>
            <a:endParaRPr lang="en-GB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E9AE827-7DEE-43A5-A7B7-C0084FDE4158}"/>
              </a:ext>
            </a:extLst>
          </p:cNvPr>
          <p:cNvSpPr/>
          <p:nvPr/>
        </p:nvSpPr>
        <p:spPr>
          <a:xfrm>
            <a:off x="3147681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49235BF-0145-4CC9-A4BA-FB9F73C6FFE7}"/>
              </a:ext>
            </a:extLst>
          </p:cNvPr>
          <p:cNvSpPr/>
          <p:nvPr/>
        </p:nvSpPr>
        <p:spPr>
          <a:xfrm>
            <a:off x="3911560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BA62F3A-8E5D-4147-8C83-A1D168FD744B}"/>
              </a:ext>
            </a:extLst>
          </p:cNvPr>
          <p:cNvSpPr/>
          <p:nvPr/>
        </p:nvSpPr>
        <p:spPr>
          <a:xfrm>
            <a:off x="4674924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égende : flèche vers le haut 16">
            <a:extLst>
              <a:ext uri="{FF2B5EF4-FFF2-40B4-BE49-F238E27FC236}">
                <a16:creationId xmlns:a16="http://schemas.microsoft.com/office/drawing/2014/main" id="{11478577-F778-4463-B974-95FE63365A6B}"/>
              </a:ext>
            </a:extLst>
          </p:cNvPr>
          <p:cNvSpPr/>
          <p:nvPr/>
        </p:nvSpPr>
        <p:spPr>
          <a:xfrm>
            <a:off x="3372717" y="4885190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Pool</a:t>
            </a:r>
            <a:endParaRPr lang="en-GB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FC8CF58-A0F1-4D67-8FD6-55D72B8DAB0A}"/>
              </a:ext>
            </a:extLst>
          </p:cNvPr>
          <p:cNvSpPr/>
          <p:nvPr/>
        </p:nvSpPr>
        <p:spPr>
          <a:xfrm>
            <a:off x="6539462" y="4204893"/>
            <a:ext cx="587340" cy="5873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4E604C-DA3A-4657-B1B1-BFAC05918FCE}"/>
              </a:ext>
            </a:extLst>
          </p:cNvPr>
          <p:cNvSpPr/>
          <p:nvPr/>
        </p:nvSpPr>
        <p:spPr>
          <a:xfrm>
            <a:off x="5845403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C21C9DE-3FDA-43B3-BA6C-F01A97613262}"/>
              </a:ext>
            </a:extLst>
          </p:cNvPr>
          <p:cNvSpPr/>
          <p:nvPr/>
        </p:nvSpPr>
        <p:spPr>
          <a:xfrm>
            <a:off x="7233521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égende : flèche vers le haut 21">
            <a:extLst>
              <a:ext uri="{FF2B5EF4-FFF2-40B4-BE49-F238E27FC236}">
                <a16:creationId xmlns:a16="http://schemas.microsoft.com/office/drawing/2014/main" id="{FF7A19F4-8DFA-4311-8D48-937040AD15EB}"/>
              </a:ext>
            </a:extLst>
          </p:cNvPr>
          <p:cNvSpPr/>
          <p:nvPr/>
        </p:nvSpPr>
        <p:spPr>
          <a:xfrm>
            <a:off x="6000619" y="4885190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Activate</a:t>
            </a:r>
            <a:endParaRPr lang="en-GB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0261E36-1177-4F32-88C9-5C54CEF823D0}"/>
              </a:ext>
            </a:extLst>
          </p:cNvPr>
          <p:cNvSpPr/>
          <p:nvPr/>
        </p:nvSpPr>
        <p:spPr>
          <a:xfrm>
            <a:off x="8538553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8B7611C-6335-48F9-87EA-1FD376D3AABA}"/>
              </a:ext>
            </a:extLst>
          </p:cNvPr>
          <p:cNvSpPr/>
          <p:nvPr/>
        </p:nvSpPr>
        <p:spPr>
          <a:xfrm>
            <a:off x="9926671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égende : flèche vers le haut 25">
            <a:extLst>
              <a:ext uri="{FF2B5EF4-FFF2-40B4-BE49-F238E27FC236}">
                <a16:creationId xmlns:a16="http://schemas.microsoft.com/office/drawing/2014/main" id="{31E16B77-27A0-489E-B0D6-1F407E711290}"/>
              </a:ext>
            </a:extLst>
          </p:cNvPr>
          <p:cNvSpPr/>
          <p:nvPr/>
        </p:nvSpPr>
        <p:spPr>
          <a:xfrm>
            <a:off x="8693769" y="4885190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Deactivate</a:t>
            </a:r>
            <a:endParaRPr lang="en-GB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93E1CF6-B17A-447F-9D95-B111576D8BF6}"/>
              </a:ext>
            </a:extLst>
          </p:cNvPr>
          <p:cNvSpPr/>
          <p:nvPr/>
        </p:nvSpPr>
        <p:spPr>
          <a:xfrm>
            <a:off x="9232612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rganigramme : Préparation 27">
            <a:extLst>
              <a:ext uri="{FF2B5EF4-FFF2-40B4-BE49-F238E27FC236}">
                <a16:creationId xmlns:a16="http://schemas.microsoft.com/office/drawing/2014/main" id="{D6DCABC4-7E16-420A-81EF-30C6F3243A09}"/>
              </a:ext>
            </a:extLst>
          </p:cNvPr>
          <p:cNvSpPr/>
          <p:nvPr/>
        </p:nvSpPr>
        <p:spPr>
          <a:xfrm>
            <a:off x="792230" y="1955330"/>
            <a:ext cx="2115098" cy="1221651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NO POOL</a:t>
            </a:r>
            <a:endParaRPr lang="en-GB" dirty="0"/>
          </a:p>
        </p:txBody>
      </p:sp>
      <p:sp>
        <p:nvSpPr>
          <p:cNvPr id="30" name="Organigramme : Préparation 29">
            <a:extLst>
              <a:ext uri="{FF2B5EF4-FFF2-40B4-BE49-F238E27FC236}">
                <a16:creationId xmlns:a16="http://schemas.microsoft.com/office/drawing/2014/main" id="{87FC2A40-A4DB-4057-BEEB-083EE75933F1}"/>
              </a:ext>
            </a:extLst>
          </p:cNvPr>
          <p:cNvSpPr/>
          <p:nvPr/>
        </p:nvSpPr>
        <p:spPr>
          <a:xfrm>
            <a:off x="792230" y="4498563"/>
            <a:ext cx="2115098" cy="1221651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972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1C17CCE-2873-4273-A93C-0D76AFFB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l="2320" r="257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5A2E84-CCBA-4E31-AE0B-2F751BB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86590E-4F5A-4AD3-997A-D55B6F0B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7913" y="649286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Duruz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CE559-E490-4FC7-ABCF-8E9E6CED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2855" y="649286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05.04.2022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6F2630-41B3-45BA-AB71-D7732381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130" y="649286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6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BAAF9-D216-467B-AEBC-6E9966F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A573B7-5825-4CD9-8EAF-F79B54973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Objectifs initiaux</a:t>
            </a:r>
          </a:p>
          <a:p>
            <a:r>
              <a:rPr lang="fr-FR" sz="2400" dirty="0"/>
              <a:t>Framework </a:t>
            </a:r>
            <a:r>
              <a:rPr lang="fr-FR" sz="2400" dirty="0" err="1"/>
              <a:t>Unity</a:t>
            </a:r>
            <a:r>
              <a:rPr lang="fr-FR" sz="2400" dirty="0"/>
              <a:t> et Pourquoi</a:t>
            </a:r>
          </a:p>
          <a:p>
            <a:r>
              <a:rPr lang="fr-FR" sz="2400" dirty="0"/>
              <a:t>Choix dans la structure du programme</a:t>
            </a:r>
          </a:p>
          <a:p>
            <a:r>
              <a:rPr lang="fr-FR" sz="2400" dirty="0"/>
              <a:t>Conclusion et les leçons</a:t>
            </a:r>
            <a:endParaRPr lang="en-GB" sz="2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82F261-9C5D-4167-A166-8D3CF86D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EE42DF-B7EE-4544-8CC9-F11C0ACB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BDB0AF-199D-4C0A-8763-020DA760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130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F484-AE0E-4A22-9A09-3E1A1FA1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275"/>
            <a:ext cx="10353761" cy="1326321"/>
          </a:xfrm>
        </p:spPr>
        <p:txBody>
          <a:bodyPr/>
          <a:lstStyle/>
          <a:p>
            <a:r>
              <a:rPr lang="fr-FR" dirty="0" err="1"/>
              <a:t>DOcUMENTATION</a:t>
            </a:r>
            <a:endParaRPr lang="en-GB" dirty="0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AFF6ED-EB4F-40DB-B5BB-E63940ADB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819916"/>
            <a:ext cx="3593814" cy="23258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8D8F3A-A08E-432D-8605-4FF145F1E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95" y="1866973"/>
            <a:ext cx="3650296" cy="33149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C8D08D0-5593-4C40-89AB-06703CDC8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981" y="3280617"/>
            <a:ext cx="2690490" cy="2696072"/>
          </a:xfrm>
          <a:prstGeom prst="rect">
            <a:avLst/>
          </a:prstGeom>
        </p:spPr>
      </p:pic>
      <p:pic>
        <p:nvPicPr>
          <p:cNvPr id="29" name="Image 28" descr="Une image contenant texte, corbeille, conteneur&#10;&#10;Description générée automatiquement">
            <a:extLst>
              <a:ext uri="{FF2B5EF4-FFF2-40B4-BE49-F238E27FC236}">
                <a16:creationId xmlns:a16="http://schemas.microsoft.com/office/drawing/2014/main" id="{85034788-8095-4A32-9722-5DC635C59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336" y="1866973"/>
            <a:ext cx="2131591" cy="3220872"/>
          </a:xfrm>
          <a:prstGeom prst="rect">
            <a:avLst/>
          </a:prstGeom>
        </p:spPr>
      </p:pic>
      <p:sp>
        <p:nvSpPr>
          <p:cNvPr id="30" name="Espace réservé de la date 5">
            <a:extLst>
              <a:ext uri="{FF2B5EF4-FFF2-40B4-BE49-F238E27FC236}">
                <a16:creationId xmlns:a16="http://schemas.microsoft.com/office/drawing/2014/main" id="{0A2D1D4A-7336-4A88-BEEC-3A2DDDC1D3F3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31" name="Espace réservé du pied de page 6">
            <a:extLst>
              <a:ext uri="{FF2B5EF4-FFF2-40B4-BE49-F238E27FC236}">
                <a16:creationId xmlns:a16="http://schemas.microsoft.com/office/drawing/2014/main" id="{D8FF9AFF-A597-4D32-91C4-BF5FB1A147A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32" name="Espace réservé du numéro de diapositive 7">
            <a:extLst>
              <a:ext uri="{FF2B5EF4-FFF2-40B4-BE49-F238E27FC236}">
                <a16:creationId xmlns:a16="http://schemas.microsoft.com/office/drawing/2014/main" id="{8E013B0F-7E6A-4138-A57F-7EB97D3F2A9E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132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2C630-44B2-4637-AC6E-49653449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221"/>
            <a:ext cx="10353761" cy="1326321"/>
          </a:xfrm>
        </p:spPr>
        <p:txBody>
          <a:bodyPr/>
          <a:lstStyle/>
          <a:p>
            <a:r>
              <a:rPr lang="fr-FR" dirty="0"/>
              <a:t>Good </a:t>
            </a:r>
            <a:r>
              <a:rPr lang="fr-FR" dirty="0" err="1"/>
              <a:t>Enough</a:t>
            </a:r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8D3DE09-88DA-4623-877F-ACA18D2A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09" y="1727453"/>
            <a:ext cx="3283364" cy="37890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23309E2-014C-47CA-87CC-E89192D82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4" y="3303200"/>
            <a:ext cx="1276350" cy="175260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DEEDF2A5-B046-4EB7-857E-AC75A0D58598}"/>
              </a:ext>
            </a:extLst>
          </p:cNvPr>
          <p:cNvSpPr/>
          <p:nvPr/>
        </p:nvSpPr>
        <p:spPr>
          <a:xfrm>
            <a:off x="2515688" y="3856539"/>
            <a:ext cx="1596788" cy="525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8DFE6C8-E2A3-4853-963C-1F95B985D4E6}"/>
              </a:ext>
            </a:extLst>
          </p:cNvPr>
          <p:cNvSpPr txBox="1">
            <a:spLocks/>
          </p:cNvSpPr>
          <p:nvPr/>
        </p:nvSpPr>
        <p:spPr>
          <a:xfrm>
            <a:off x="4242132" y="5501210"/>
            <a:ext cx="3366041" cy="65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9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Boids by Craig Reynolds</a:t>
            </a:r>
            <a:endParaRPr lang="fr-FR" sz="9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 : https://www.red3d.com/cwr/boids/</a:t>
            </a:r>
            <a:endParaRPr lang="en-GB" sz="1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space réservé de la date 5">
            <a:extLst>
              <a:ext uri="{FF2B5EF4-FFF2-40B4-BE49-F238E27FC236}">
                <a16:creationId xmlns:a16="http://schemas.microsoft.com/office/drawing/2014/main" id="{8DD4B0A9-72FB-4DCA-8D08-3BFE7849904A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5" name="Espace réservé du pied de page 6">
            <a:extLst>
              <a:ext uri="{FF2B5EF4-FFF2-40B4-BE49-F238E27FC236}">
                <a16:creationId xmlns:a16="http://schemas.microsoft.com/office/drawing/2014/main" id="{4D2184DC-9D54-452F-B8E6-59BAA3F6D1B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F29BEA60-A0B8-462B-890A-B2E7CF8E7569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21</a:t>
            </a:fld>
            <a:endParaRPr lang="fr-CH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DF274AB-2B20-461D-A4DA-848AF2A3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36" y="2757255"/>
            <a:ext cx="3295526" cy="2198567"/>
          </a:xfrm>
          <a:prstGeom prst="rect">
            <a:avLst/>
          </a:prstGeom>
        </p:spPr>
      </p:pic>
      <p:sp>
        <p:nvSpPr>
          <p:cNvPr id="19" name="Interdiction 18">
            <a:extLst>
              <a:ext uri="{FF2B5EF4-FFF2-40B4-BE49-F238E27FC236}">
                <a16:creationId xmlns:a16="http://schemas.microsoft.com/office/drawing/2014/main" id="{369C1F68-E059-412B-9317-BBC92D844EB9}"/>
              </a:ext>
            </a:extLst>
          </p:cNvPr>
          <p:cNvSpPr/>
          <p:nvPr/>
        </p:nvSpPr>
        <p:spPr>
          <a:xfrm>
            <a:off x="8024884" y="1962023"/>
            <a:ext cx="3789030" cy="3789030"/>
          </a:xfrm>
          <a:prstGeom prst="noSmoking">
            <a:avLst>
              <a:gd name="adj" fmla="val 269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3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B138EE-17DB-4360-A7D4-8B43753E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fr-FR" dirty="0"/>
              <a:t>Divers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83856-C87B-4832-9C2E-803AD655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fr-FR" dirty="0"/>
              <a:t>Implémenter dans un projet séparé </a:t>
            </a:r>
            <a:endParaRPr lang="en-GB" dirty="0"/>
          </a:p>
          <a:p>
            <a:r>
              <a:rPr lang="en-GB" dirty="0"/>
              <a:t>Conception Simple et Non </a:t>
            </a:r>
            <a:r>
              <a:rPr lang="en-GB" dirty="0" err="1"/>
              <a:t>détaillée</a:t>
            </a:r>
            <a:endParaRPr lang="en-GB" dirty="0"/>
          </a:p>
          <a:p>
            <a:r>
              <a:rPr lang="en-GB" dirty="0"/>
              <a:t>Utiliser le bon </a:t>
            </a:r>
            <a:r>
              <a:rPr lang="en-GB" dirty="0" err="1"/>
              <a:t>outil</a:t>
            </a:r>
            <a:r>
              <a:rPr lang="en-GB" dirty="0"/>
              <a:t> pour la bonne situation</a:t>
            </a:r>
          </a:p>
          <a:p>
            <a:r>
              <a:rPr lang="en-GB" dirty="0"/>
              <a:t>Commencer par le plus simple ?</a:t>
            </a:r>
          </a:p>
          <a:p>
            <a:r>
              <a:rPr lang="en-GB" dirty="0"/>
              <a:t>TESTER LE BUILD (JIT vs AOT)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9AC16-DCD1-4858-8CC3-5C61F34B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B91EBF-4B0A-4C21-AEAA-77C6AA37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05.04.2022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71DACC-5120-49A1-A0A6-55599FB0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7A364F-776A-4279-BBAB-336C6B9E27FF}" type="slidenum">
              <a:rPr lang="fr-CH" smtClean="0"/>
              <a:pPr>
                <a:spcAft>
                  <a:spcPts val="600"/>
                </a:spcAft>
              </a:pPr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96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 descr="Yellow question mark">
            <a:extLst>
              <a:ext uri="{FF2B5EF4-FFF2-40B4-BE49-F238E27FC236}">
                <a16:creationId xmlns:a16="http://schemas.microsoft.com/office/drawing/2014/main" id="{747F2B88-EE15-4CC5-4AFF-C4EBCBC24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F348AB-C670-45DE-B20A-00E99907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4D66BC-5268-4A00-9759-6915DB70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1DF6D2-50C9-4609-9E83-105AF790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05.04.2022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39CCB-7916-422A-A843-E9BBC203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334"/>
            <a:ext cx="10353761" cy="1326321"/>
          </a:xfrm>
        </p:spPr>
        <p:txBody>
          <a:bodyPr/>
          <a:lstStyle/>
          <a:p>
            <a:r>
              <a:rPr lang="fr-CH" b="1" dirty="0"/>
              <a:t>Objectifs initiaux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3830" y="1907511"/>
            <a:ext cx="333375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CH" sz="2800" dirty="0"/>
              <a:t>General </a:t>
            </a:r>
          </a:p>
          <a:p>
            <a:endParaRPr lang="fr-CH" sz="2400" dirty="0"/>
          </a:p>
          <a:p>
            <a:r>
              <a:rPr lang="fr-CH" sz="2400" dirty="0"/>
              <a:t>Camera RTS</a:t>
            </a:r>
          </a:p>
          <a:p>
            <a:r>
              <a:rPr lang="fr-CH" sz="2400" dirty="0"/>
              <a:t>Gestion Ressources</a:t>
            </a:r>
          </a:p>
          <a:p>
            <a:r>
              <a:rPr lang="fr-CH" sz="2400" dirty="0"/>
              <a:t>Début/fin de partie</a:t>
            </a:r>
          </a:p>
          <a:p>
            <a:r>
              <a:rPr lang="fr-CH" sz="2400" dirty="0"/>
              <a:t>Gestion Rounds</a:t>
            </a:r>
          </a:p>
          <a:p>
            <a:endParaRPr lang="fr-CH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CH" dirty="0"/>
              <a:t>05.04.2022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3</a:t>
            </a:fld>
            <a:endParaRPr lang="fr-CH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094754" y="1907511"/>
            <a:ext cx="36639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CH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Tourelles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CH" dirty="0"/>
              <a:t> </a:t>
            </a:r>
          </a:p>
          <a:p>
            <a:r>
              <a:rPr lang="fr-CH" sz="2400" dirty="0"/>
              <a:t>Placement</a:t>
            </a:r>
          </a:p>
          <a:p>
            <a:r>
              <a:rPr lang="fr-CH" sz="2400" dirty="0"/>
              <a:t>Gérer chemin bloqué</a:t>
            </a:r>
          </a:p>
          <a:p>
            <a:r>
              <a:rPr lang="fr-CH" sz="2400" dirty="0"/>
              <a:t>Interactions(sélection)</a:t>
            </a:r>
          </a:p>
          <a:p>
            <a:r>
              <a:rPr lang="fr-CH" sz="2400" dirty="0"/>
              <a:t>Gestion de la physique de balles</a:t>
            </a:r>
          </a:p>
          <a:p>
            <a:r>
              <a:rPr lang="fr-CH" sz="2400" dirty="0"/>
              <a:t>Améliorations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15925" y="1907511"/>
            <a:ext cx="37385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CH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Ennemies</a:t>
            </a:r>
          </a:p>
          <a:p>
            <a:r>
              <a:rPr lang="fr-CH" sz="2400" dirty="0"/>
              <a:t>Pathfinding Dynamique</a:t>
            </a:r>
          </a:p>
          <a:p>
            <a:r>
              <a:rPr lang="fr-CH" sz="2400" dirty="0"/>
              <a:t>Adaptations aux nouveaux obstacles</a:t>
            </a:r>
          </a:p>
          <a:p>
            <a:r>
              <a:rPr lang="fr-CH" sz="2400" dirty="0" err="1"/>
              <a:t>Spawn</a:t>
            </a:r>
            <a:r>
              <a:rPr lang="fr-CH" sz="2400" dirty="0"/>
              <a:t> en groupe</a:t>
            </a:r>
          </a:p>
          <a:p>
            <a:r>
              <a:rPr lang="fr-CH" sz="2400" dirty="0"/>
              <a:t>Statistiques évolutives</a:t>
            </a:r>
          </a:p>
          <a:p>
            <a:r>
              <a:rPr lang="fr-CH" sz="2400" dirty="0" err="1"/>
              <a:t>Spawn</a:t>
            </a:r>
            <a:r>
              <a:rPr lang="fr-CH" sz="2400" dirty="0"/>
              <a:t> automatique</a:t>
            </a:r>
          </a:p>
          <a:p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47555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Framework : </a:t>
            </a:r>
            <a:r>
              <a:rPr lang="fr-CH" b="1" dirty="0" err="1"/>
              <a:t>Unity</a:t>
            </a:r>
            <a:endParaRPr lang="fr-CH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098645"/>
            <a:ext cx="10353762" cy="5359973"/>
          </a:xfrm>
        </p:spPr>
        <p:txBody>
          <a:bodyPr>
            <a:normAutofit lnSpcReduction="10000"/>
          </a:bodyPr>
          <a:lstStyle/>
          <a:p>
            <a:r>
              <a:rPr lang="fr-CH" sz="3200" dirty="0"/>
              <a:t>Pourquoi ?</a:t>
            </a:r>
          </a:p>
          <a:p>
            <a:pPr lvl="1"/>
            <a:r>
              <a:rPr lang="fr-CH" sz="2800" dirty="0"/>
              <a:t>Familiarité avec le </a:t>
            </a:r>
            <a:r>
              <a:rPr lang="fr-CH" sz="2800" dirty="0" err="1"/>
              <a:t>framework</a:t>
            </a:r>
            <a:endParaRPr lang="fr-CH" sz="2800" dirty="0"/>
          </a:p>
          <a:p>
            <a:pPr lvl="1"/>
            <a:r>
              <a:rPr lang="fr-CH" sz="2800" dirty="0"/>
              <a:t>Ressources abondantes (documentation claire)</a:t>
            </a:r>
          </a:p>
          <a:p>
            <a:pPr lvl="1"/>
            <a:r>
              <a:rPr lang="fr-CH" sz="2800" dirty="0"/>
              <a:t>C# de plus en plus mis en avant</a:t>
            </a:r>
          </a:p>
          <a:p>
            <a:pPr lvl="1"/>
            <a:r>
              <a:rPr lang="fr-CH" sz="2800" dirty="0"/>
              <a:t>Beaucoup de communication des </a:t>
            </a:r>
            <a:r>
              <a:rPr lang="fr-CH" sz="3200" dirty="0"/>
              <a:t>équipes</a:t>
            </a:r>
            <a:r>
              <a:rPr lang="fr-CH" sz="2800" dirty="0"/>
              <a:t> de </a:t>
            </a:r>
            <a:r>
              <a:rPr lang="fr-CH" sz="2800" dirty="0" err="1"/>
              <a:t>Unity</a:t>
            </a:r>
            <a:r>
              <a:rPr lang="fr-CH" sz="2800" dirty="0"/>
              <a:t> (forum)</a:t>
            </a:r>
          </a:p>
          <a:p>
            <a:r>
              <a:rPr lang="fr-CH" sz="3200" dirty="0"/>
              <a:t>Alternative</a:t>
            </a:r>
          </a:p>
          <a:p>
            <a:pPr lvl="1"/>
            <a:r>
              <a:rPr lang="fr-CH" sz="2800" dirty="0" err="1"/>
              <a:t>Unreal</a:t>
            </a:r>
            <a:r>
              <a:rPr lang="fr-CH" sz="2800" dirty="0"/>
              <a:t> Engine</a:t>
            </a:r>
          </a:p>
          <a:p>
            <a:pPr lvl="1"/>
            <a:r>
              <a:rPr lang="fr-CH" sz="2800" dirty="0" err="1"/>
              <a:t>GoDot</a:t>
            </a:r>
            <a:endParaRPr lang="fr-CH" sz="2800" dirty="0"/>
          </a:p>
          <a:p>
            <a:endParaRPr lang="fr-CH" sz="3200" dirty="0"/>
          </a:p>
        </p:txBody>
      </p:sp>
      <p:sp>
        <p:nvSpPr>
          <p:cNvPr id="9" name="Espace réservé de la date 5">
            <a:extLst>
              <a:ext uri="{FF2B5EF4-FFF2-40B4-BE49-F238E27FC236}">
                <a16:creationId xmlns:a16="http://schemas.microsoft.com/office/drawing/2014/main" id="{E194254E-C0E2-4D6F-8893-6E7CF17F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10" name="Espace réservé du pied de page 6">
            <a:extLst>
              <a:ext uri="{FF2B5EF4-FFF2-40B4-BE49-F238E27FC236}">
                <a16:creationId xmlns:a16="http://schemas.microsoft.com/office/drawing/2014/main" id="{784CA9D1-6BB8-4234-B715-99437114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165E76CC-E3F6-4518-9105-482AD513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150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Structures du programme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360577"/>
            <a:ext cx="10353762" cy="4887823"/>
          </a:xfrm>
        </p:spPr>
        <p:txBody>
          <a:bodyPr>
            <a:normAutofit/>
          </a:bodyPr>
          <a:lstStyle/>
          <a:p>
            <a:r>
              <a:rPr lang="fr-CH" sz="2800" dirty="0"/>
              <a:t>Update Manager</a:t>
            </a:r>
          </a:p>
          <a:p>
            <a:pPr lvl="1"/>
            <a:r>
              <a:rPr lang="fr-CH" sz="2400" dirty="0"/>
              <a:t>Framework </a:t>
            </a:r>
            <a:r>
              <a:rPr lang="fr-CH" sz="2400" dirty="0" err="1"/>
              <a:t>Unity</a:t>
            </a:r>
            <a:endParaRPr lang="fr-CH" sz="2400" dirty="0"/>
          </a:p>
          <a:p>
            <a:pPr lvl="1"/>
            <a:r>
              <a:rPr lang="fr-CH" sz="2400" dirty="0"/>
              <a:t>Avantage/désavantage</a:t>
            </a:r>
          </a:p>
          <a:p>
            <a:r>
              <a:rPr lang="fr-CH" sz="2800" dirty="0"/>
              <a:t>Système de Grille</a:t>
            </a:r>
          </a:p>
          <a:p>
            <a:pPr lvl="1"/>
            <a:r>
              <a:rPr lang="fr-CH" sz="2400" dirty="0"/>
              <a:t>Problématique</a:t>
            </a:r>
          </a:p>
          <a:p>
            <a:pPr lvl="1"/>
            <a:r>
              <a:rPr lang="fr-CH" sz="2400" dirty="0"/>
              <a:t>Besoin pour la suite</a:t>
            </a:r>
          </a:p>
          <a:p>
            <a:r>
              <a:rPr lang="fr-CH" sz="2800" dirty="0"/>
              <a:t>Object </a:t>
            </a:r>
            <a:r>
              <a:rPr lang="fr-CH" sz="2800" dirty="0" err="1"/>
              <a:t>Pooling</a:t>
            </a:r>
            <a:r>
              <a:rPr lang="fr-CH" sz="2800" dirty="0"/>
              <a:t> (non implémenté)</a:t>
            </a:r>
          </a:p>
          <a:p>
            <a:endParaRPr lang="fr-CH" sz="2800" dirty="0"/>
          </a:p>
        </p:txBody>
      </p:sp>
      <p:sp>
        <p:nvSpPr>
          <p:cNvPr id="9" name="Espace réservé de la date 5">
            <a:extLst>
              <a:ext uri="{FF2B5EF4-FFF2-40B4-BE49-F238E27FC236}">
                <a16:creationId xmlns:a16="http://schemas.microsoft.com/office/drawing/2014/main" id="{FBA55818-E575-4A7D-95C1-C1032D7D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10" name="Espace réservé du pied de page 6">
            <a:extLst>
              <a:ext uri="{FF2B5EF4-FFF2-40B4-BE49-F238E27FC236}">
                <a16:creationId xmlns:a16="http://schemas.microsoft.com/office/drawing/2014/main" id="{551B84CD-2A03-4F6C-899A-92FF4FA4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A382455C-F040-4A35-A7AB-5D61D81D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737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48972"/>
            <a:ext cx="10353761" cy="1326321"/>
          </a:xfrm>
        </p:spPr>
        <p:txBody>
          <a:bodyPr/>
          <a:lstStyle/>
          <a:p>
            <a:r>
              <a:rPr lang="fr-CH" b="1" dirty="0"/>
              <a:t>Update Manager : Script Classique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4905" t="982" r="8272" b="8348"/>
          <a:stretch/>
        </p:blipFill>
        <p:spPr>
          <a:xfrm>
            <a:off x="873905" y="1383012"/>
            <a:ext cx="5706207" cy="487093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82" y="1383012"/>
            <a:ext cx="4566939" cy="5161452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6723552" y="2886259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Flèche droite 8"/>
          <p:cNvSpPr/>
          <p:nvPr/>
        </p:nvSpPr>
        <p:spPr>
          <a:xfrm>
            <a:off x="6722082" y="2709251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Flèche droite 9"/>
          <p:cNvSpPr/>
          <p:nvPr/>
        </p:nvSpPr>
        <p:spPr>
          <a:xfrm>
            <a:off x="6722083" y="3240275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Flèche droite 10"/>
          <p:cNvSpPr/>
          <p:nvPr/>
        </p:nvSpPr>
        <p:spPr>
          <a:xfrm>
            <a:off x="6722084" y="3063267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Flèche droite 11"/>
          <p:cNvSpPr/>
          <p:nvPr/>
        </p:nvSpPr>
        <p:spPr>
          <a:xfrm>
            <a:off x="6723550" y="2178227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Flèche droite 12"/>
          <p:cNvSpPr/>
          <p:nvPr/>
        </p:nvSpPr>
        <p:spPr>
          <a:xfrm>
            <a:off x="6722080" y="2001219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Flèche droite 13"/>
          <p:cNvSpPr/>
          <p:nvPr/>
        </p:nvSpPr>
        <p:spPr>
          <a:xfrm>
            <a:off x="6722081" y="2532243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Flèche droite 14"/>
          <p:cNvSpPr/>
          <p:nvPr/>
        </p:nvSpPr>
        <p:spPr>
          <a:xfrm>
            <a:off x="6722082" y="2355235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Flèche droite 15"/>
          <p:cNvSpPr/>
          <p:nvPr/>
        </p:nvSpPr>
        <p:spPr>
          <a:xfrm>
            <a:off x="6722080" y="3609722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Flèche droite 16"/>
          <p:cNvSpPr/>
          <p:nvPr/>
        </p:nvSpPr>
        <p:spPr>
          <a:xfrm>
            <a:off x="6720610" y="3432714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Flèche droite 17"/>
          <p:cNvSpPr/>
          <p:nvPr/>
        </p:nvSpPr>
        <p:spPr>
          <a:xfrm>
            <a:off x="6720611" y="3963738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Flèche droite 18"/>
          <p:cNvSpPr/>
          <p:nvPr/>
        </p:nvSpPr>
        <p:spPr>
          <a:xfrm>
            <a:off x="6720612" y="3786730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Flèche droite 19"/>
          <p:cNvSpPr/>
          <p:nvPr/>
        </p:nvSpPr>
        <p:spPr>
          <a:xfrm>
            <a:off x="6720610" y="4321964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Flèche droite 20"/>
          <p:cNvSpPr/>
          <p:nvPr/>
        </p:nvSpPr>
        <p:spPr>
          <a:xfrm>
            <a:off x="6719140" y="4144956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èche droite 21"/>
          <p:cNvSpPr/>
          <p:nvPr/>
        </p:nvSpPr>
        <p:spPr>
          <a:xfrm>
            <a:off x="6719141" y="4675980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Flèche droite 22"/>
          <p:cNvSpPr/>
          <p:nvPr/>
        </p:nvSpPr>
        <p:spPr>
          <a:xfrm>
            <a:off x="6719142" y="4498972"/>
            <a:ext cx="905607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Organigramme : Fusion 24"/>
          <p:cNvSpPr/>
          <p:nvPr/>
        </p:nvSpPr>
        <p:spPr>
          <a:xfrm rot="5400000">
            <a:off x="5041416" y="3136005"/>
            <a:ext cx="2793852" cy="567456"/>
          </a:xfrm>
          <a:prstGeom prst="flowChartMerg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Espace réservé de la date 5">
            <a:extLst>
              <a:ext uri="{FF2B5EF4-FFF2-40B4-BE49-F238E27FC236}">
                <a16:creationId xmlns:a16="http://schemas.microsoft.com/office/drawing/2014/main" id="{7A9BB6EF-F791-4C60-8660-C4B203933D0C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28" name="Espace réservé du pied de page 6">
            <a:extLst>
              <a:ext uri="{FF2B5EF4-FFF2-40B4-BE49-F238E27FC236}">
                <a16:creationId xmlns:a16="http://schemas.microsoft.com/office/drawing/2014/main" id="{D35B07CA-C9B9-4250-BEAD-E82F039EA307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9" name="Espace réservé du numéro de diapositive 7">
            <a:extLst>
              <a:ext uri="{FF2B5EF4-FFF2-40B4-BE49-F238E27FC236}">
                <a16:creationId xmlns:a16="http://schemas.microsoft.com/office/drawing/2014/main" id="{761037B4-D27B-4A65-A84F-91ECD68836B8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234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57853"/>
            <a:ext cx="10353761" cy="1326321"/>
          </a:xfrm>
        </p:spPr>
        <p:txBody>
          <a:bodyPr/>
          <a:lstStyle/>
          <a:p>
            <a:r>
              <a:rPr lang="fr-CH" b="1" dirty="0"/>
              <a:t>Update Manager : Script Life Cycle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6436"/>
            <a:ext cx="2165590" cy="4509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dre 4"/>
          <p:cNvSpPr/>
          <p:nvPr/>
        </p:nvSpPr>
        <p:spPr>
          <a:xfrm>
            <a:off x="838200" y="3675529"/>
            <a:ext cx="2165590" cy="1246094"/>
          </a:xfrm>
          <a:prstGeom prst="frame">
            <a:avLst>
              <a:gd name="adj1" fmla="val 389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88725B5-F914-4A87-AF0F-5FB283BC44D6}"/>
              </a:ext>
            </a:extLst>
          </p:cNvPr>
          <p:cNvGrpSpPr/>
          <p:nvPr/>
        </p:nvGrpSpPr>
        <p:grpSpPr>
          <a:xfrm>
            <a:off x="3003790" y="1942373"/>
            <a:ext cx="5073411" cy="4177073"/>
            <a:chOff x="3003790" y="1942373"/>
            <a:chExt cx="5073411" cy="41770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/>
            <a:srcRect r="38529"/>
            <a:stretch/>
          </p:blipFill>
          <p:spPr>
            <a:xfrm>
              <a:off x="3292288" y="1950581"/>
              <a:ext cx="4784912" cy="3990135"/>
            </a:xfrm>
            <a:prstGeom prst="rect">
              <a:avLst/>
            </a:prstGeom>
          </p:spPr>
        </p:pic>
        <p:sp>
          <p:nvSpPr>
            <p:cNvPr id="7" name="Cadre 6"/>
            <p:cNvSpPr/>
            <p:nvPr/>
          </p:nvSpPr>
          <p:spPr>
            <a:xfrm>
              <a:off x="3292289" y="1942373"/>
              <a:ext cx="4784912" cy="4177073"/>
            </a:xfrm>
            <a:prstGeom prst="frame">
              <a:avLst>
                <a:gd name="adj1" fmla="val 115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8" name="Trapèze 7"/>
            <p:cNvSpPr/>
            <p:nvPr/>
          </p:nvSpPr>
          <p:spPr>
            <a:xfrm rot="16200000">
              <a:off x="2454619" y="4153431"/>
              <a:ext cx="1386840" cy="288498"/>
            </a:xfrm>
            <a:prstGeom prst="trapezoi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9455EE-ABA2-47B6-8F85-CDFF16228AC2}"/>
              </a:ext>
            </a:extLst>
          </p:cNvPr>
          <p:cNvGrpSpPr/>
          <p:nvPr/>
        </p:nvGrpSpPr>
        <p:grpSpPr>
          <a:xfrm>
            <a:off x="9494226" y="1942373"/>
            <a:ext cx="2400300" cy="1638300"/>
            <a:chOff x="9494226" y="1942373"/>
            <a:chExt cx="2400300" cy="163830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4226" y="1942373"/>
              <a:ext cx="2400300" cy="409575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4226" y="2573700"/>
              <a:ext cx="2400300" cy="409575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4226" y="3171098"/>
              <a:ext cx="2400300" cy="409575"/>
            </a:xfrm>
            <a:prstGeom prst="rect">
              <a:avLst/>
            </a:prstGeom>
          </p:spPr>
        </p:pic>
      </p:grpSp>
      <p:sp>
        <p:nvSpPr>
          <p:cNvPr id="12" name="Flèche droite 11"/>
          <p:cNvSpPr/>
          <p:nvPr/>
        </p:nvSpPr>
        <p:spPr>
          <a:xfrm>
            <a:off x="8223005" y="1933395"/>
            <a:ext cx="1125415" cy="175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Flèche droite 14"/>
          <p:cNvSpPr/>
          <p:nvPr/>
        </p:nvSpPr>
        <p:spPr>
          <a:xfrm rot="10800000">
            <a:off x="8223003" y="2137781"/>
            <a:ext cx="1125415" cy="1758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72BB27EE-4B66-4E01-A4D1-B514DDB3CACA}"/>
              </a:ext>
            </a:extLst>
          </p:cNvPr>
          <p:cNvGrpSpPr/>
          <p:nvPr/>
        </p:nvGrpSpPr>
        <p:grpSpPr>
          <a:xfrm>
            <a:off x="8223003" y="2569309"/>
            <a:ext cx="1125416" cy="982422"/>
            <a:chOff x="8223003" y="2569309"/>
            <a:chExt cx="1125416" cy="982422"/>
          </a:xfrm>
        </p:grpSpPr>
        <p:sp>
          <p:nvSpPr>
            <p:cNvPr id="13" name="Flèche droite 12"/>
            <p:cNvSpPr/>
            <p:nvPr/>
          </p:nvSpPr>
          <p:spPr>
            <a:xfrm>
              <a:off x="8223004" y="2569309"/>
              <a:ext cx="1125415" cy="1758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8223004" y="3171098"/>
              <a:ext cx="1125415" cy="1758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Flèche droite 16"/>
            <p:cNvSpPr/>
            <p:nvPr/>
          </p:nvSpPr>
          <p:spPr>
            <a:xfrm rot="10800000">
              <a:off x="8223003" y="2774749"/>
              <a:ext cx="1125415" cy="175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" name="Flèche droite 17"/>
            <p:cNvSpPr/>
            <p:nvPr/>
          </p:nvSpPr>
          <p:spPr>
            <a:xfrm rot="10800000">
              <a:off x="8223003" y="3375885"/>
              <a:ext cx="1125415" cy="175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0" name="Interdiction 19"/>
          <p:cNvSpPr/>
          <p:nvPr/>
        </p:nvSpPr>
        <p:spPr>
          <a:xfrm>
            <a:off x="8706226" y="1300729"/>
            <a:ext cx="2720475" cy="2720475"/>
          </a:xfrm>
          <a:prstGeom prst="noSmoking">
            <a:avLst>
              <a:gd name="adj" fmla="val 716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3" name="Espace réservé de la date 5">
            <a:extLst>
              <a:ext uri="{FF2B5EF4-FFF2-40B4-BE49-F238E27FC236}">
                <a16:creationId xmlns:a16="http://schemas.microsoft.com/office/drawing/2014/main" id="{DD745029-3BDE-4FB7-B052-56FA78EAE276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24" name="Espace réservé du pied de page 6">
            <a:extLst>
              <a:ext uri="{FF2B5EF4-FFF2-40B4-BE49-F238E27FC236}">
                <a16:creationId xmlns:a16="http://schemas.microsoft.com/office/drawing/2014/main" id="{C7F35E47-599C-438E-9712-131A43EB0972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5" name="Espace réservé du numéro de diapositive 7">
            <a:extLst>
              <a:ext uri="{FF2B5EF4-FFF2-40B4-BE49-F238E27FC236}">
                <a16:creationId xmlns:a16="http://schemas.microsoft.com/office/drawing/2014/main" id="{480D42CC-AC0E-4410-A394-ECC02CC70337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429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64634"/>
            <a:ext cx="10353761" cy="1326321"/>
          </a:xfrm>
        </p:spPr>
        <p:txBody>
          <a:bodyPr/>
          <a:lstStyle/>
          <a:p>
            <a:r>
              <a:rPr lang="fr-CH" b="1" dirty="0"/>
              <a:t>Update Manager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7684061" y="6421315"/>
            <a:ext cx="2743200" cy="365125"/>
          </a:xfrm>
        </p:spPr>
        <p:txBody>
          <a:bodyPr/>
          <a:lstStyle/>
          <a:p>
            <a:r>
              <a:rPr lang="fr-CH"/>
              <a:t>05.04.2022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919119" y="6421315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0519336" y="6421315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8</a:t>
            </a:fld>
            <a:endParaRPr lang="fr-CH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4D8F016-FB9D-402B-912C-85E99F096AD7}"/>
              </a:ext>
            </a:extLst>
          </p:cNvPr>
          <p:cNvGrpSpPr/>
          <p:nvPr/>
        </p:nvGrpSpPr>
        <p:grpSpPr>
          <a:xfrm>
            <a:off x="459474" y="1817347"/>
            <a:ext cx="6862550" cy="3469979"/>
            <a:chOff x="1657350" y="1021495"/>
            <a:chExt cx="8877300" cy="448871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8B30E18-C975-4E5E-90D0-5230A469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50" y="1347787"/>
              <a:ext cx="8877300" cy="4162425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B61B88B-E551-468C-90DF-5E2204ED6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7350" y="1021495"/>
              <a:ext cx="4543425" cy="333375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41D7C568-6050-4007-ACA4-621AE317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024" y="2069585"/>
            <a:ext cx="4446042" cy="2230012"/>
          </a:xfrm>
          <a:prstGeom prst="rect">
            <a:avLst/>
          </a:prstGeom>
        </p:spPr>
      </p:pic>
      <p:cxnSp>
        <p:nvCxnSpPr>
          <p:cNvPr id="11" name="Connecteur en angle 10"/>
          <p:cNvCxnSpPr>
            <a:cxnSpLocks/>
          </p:cNvCxnSpPr>
          <p:nvPr/>
        </p:nvCxnSpPr>
        <p:spPr>
          <a:xfrm flipV="1">
            <a:off x="4255551" y="3084394"/>
            <a:ext cx="3336433" cy="131414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BC36F61A-FAC4-42BB-BEFE-F779AB81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5564602"/>
            <a:ext cx="10353762" cy="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Source : https://creaturesurvive.github.io/repo/blog/unity-update-manager/</a:t>
            </a:r>
          </a:p>
        </p:txBody>
      </p:sp>
    </p:spTree>
    <p:extLst>
      <p:ext uri="{BB962C8B-B14F-4D97-AF65-F5344CB8AC3E}">
        <p14:creationId xmlns:p14="http://schemas.microsoft.com/office/powerpoint/2010/main" val="17072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6076"/>
            <a:ext cx="10353761" cy="1326321"/>
          </a:xfrm>
        </p:spPr>
        <p:txBody>
          <a:bodyPr/>
          <a:lstStyle/>
          <a:p>
            <a:r>
              <a:rPr lang="fr-CH" b="1" dirty="0"/>
              <a:t>Update Manager Avantage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85106"/>
            <a:ext cx="10996246" cy="4991771"/>
          </a:xfrm>
        </p:spPr>
        <p:txBody>
          <a:bodyPr/>
          <a:lstStyle/>
          <a:p>
            <a:r>
              <a:rPr lang="fr-CH" dirty="0"/>
              <a:t>Performances</a:t>
            </a:r>
          </a:p>
          <a:p>
            <a:r>
              <a:rPr lang="fr-CH" dirty="0"/>
              <a:t>Ressources groupées à un endroit</a:t>
            </a:r>
          </a:p>
          <a:p>
            <a:pPr lvl="1"/>
            <a:r>
              <a:rPr lang="fr-CH" dirty="0"/>
              <a:t>Facilite la communication avec d’autres Script et permet un meilleur contrôle</a:t>
            </a:r>
          </a:p>
          <a:p>
            <a:pPr lvl="1"/>
            <a:r>
              <a:rPr lang="fr-CH" dirty="0"/>
              <a:t>boucle + inputs similaires =&gt; Multithreading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r>
              <a:rPr lang="fr-CH" dirty="0"/>
              <a:t>Beaucoup moins de surcouche lorsqu’il faut communiquer avec toutes les entités.</a:t>
            </a:r>
          </a:p>
          <a:p>
            <a:pPr lvl="1"/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51" y="3223656"/>
            <a:ext cx="6429375" cy="1924050"/>
          </a:xfrm>
          <a:prstGeom prst="rect">
            <a:avLst/>
          </a:prstGeom>
        </p:spPr>
      </p:pic>
      <p:sp>
        <p:nvSpPr>
          <p:cNvPr id="10" name="Espace réservé de la date 5">
            <a:extLst>
              <a:ext uri="{FF2B5EF4-FFF2-40B4-BE49-F238E27FC236}">
                <a16:creationId xmlns:a16="http://schemas.microsoft.com/office/drawing/2014/main" id="{313B5A32-2607-4173-B7C6-0C7744ADDDB8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1" name="Espace réservé du pied de page 6">
            <a:extLst>
              <a:ext uri="{FF2B5EF4-FFF2-40B4-BE49-F238E27FC236}">
                <a16:creationId xmlns:a16="http://schemas.microsoft.com/office/drawing/2014/main" id="{81FFACD0-C5F5-467C-9259-2EFDAD01A30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2" name="Espace réservé du numéro de diapositive 7">
            <a:extLst>
              <a:ext uri="{FF2B5EF4-FFF2-40B4-BE49-F238E27FC236}">
                <a16:creationId xmlns:a16="http://schemas.microsoft.com/office/drawing/2014/main" id="{30022516-3AE4-47B9-8368-A9516BD21B63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859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546</TotalTime>
  <Words>660</Words>
  <Application>Microsoft Office PowerPoint</Application>
  <PresentationFormat>Grand écran</PresentationFormat>
  <Paragraphs>298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Bookman Old Style</vt:lpstr>
      <vt:lpstr>Calibri</vt:lpstr>
      <vt:lpstr>Rockwell</vt:lpstr>
      <vt:lpstr>Damask</vt:lpstr>
      <vt:lpstr>Tower Defense</vt:lpstr>
      <vt:lpstr>Présentation</vt:lpstr>
      <vt:lpstr>Objectifs initiaux</vt:lpstr>
      <vt:lpstr>Framework : Unity</vt:lpstr>
      <vt:lpstr>Structures du programme</vt:lpstr>
      <vt:lpstr>Update Manager : Script Classique</vt:lpstr>
      <vt:lpstr>Update Manager : Script Life Cycle</vt:lpstr>
      <vt:lpstr>Update Manager</vt:lpstr>
      <vt:lpstr>Update Manager Avantage</vt:lpstr>
      <vt:lpstr>Update Manager : Désavantage</vt:lpstr>
      <vt:lpstr>Système de grille : problématique</vt:lpstr>
      <vt:lpstr>Système de Grille : Besoins</vt:lpstr>
      <vt:lpstr>Système de grille : En Cours</vt:lpstr>
      <vt:lpstr>S’adapter à une grille plus petite</vt:lpstr>
      <vt:lpstr>S’adapter à une grille plus grande</vt:lpstr>
      <vt:lpstr>Système de grille : Division en Chunk</vt:lpstr>
      <vt:lpstr>Object Pooling</vt:lpstr>
      <vt:lpstr>Concept Général et Applications</vt:lpstr>
      <vt:lpstr>ConClusion</vt:lpstr>
      <vt:lpstr>DOcUMENTATION</vt:lpstr>
      <vt:lpstr>Good Enough</vt:lpstr>
      <vt:lpstr>Divers</vt:lpstr>
      <vt:lpstr>Question ?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</dc:title>
  <dc:creator>DURUZ Florian</dc:creator>
  <cp:lastModifiedBy>DURUZ Florian</cp:lastModifiedBy>
  <cp:revision>73</cp:revision>
  <dcterms:created xsi:type="dcterms:W3CDTF">2022-03-29T11:50:15Z</dcterms:created>
  <dcterms:modified xsi:type="dcterms:W3CDTF">2022-04-04T18:27:50Z</dcterms:modified>
</cp:coreProperties>
</file>